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9" r:id="rId2"/>
    <p:sldId id="307" r:id="rId3"/>
    <p:sldId id="340" r:id="rId4"/>
    <p:sldId id="341" r:id="rId5"/>
    <p:sldId id="344" r:id="rId6"/>
    <p:sldId id="347" r:id="rId7"/>
    <p:sldId id="343" r:id="rId8"/>
    <p:sldId id="346" r:id="rId9"/>
    <p:sldId id="348" r:id="rId10"/>
    <p:sldId id="350" r:id="rId11"/>
    <p:sldId id="349" r:id="rId12"/>
    <p:sldId id="353" r:id="rId13"/>
    <p:sldId id="352" r:id="rId14"/>
    <p:sldId id="354" r:id="rId15"/>
    <p:sldId id="355" r:id="rId16"/>
    <p:sldId id="356" r:id="rId17"/>
    <p:sldId id="357" r:id="rId18"/>
    <p:sldId id="358" r:id="rId19"/>
    <p:sldId id="359" r:id="rId20"/>
    <p:sldId id="360" r:id="rId21"/>
    <p:sldId id="361" r:id="rId22"/>
    <p:sldId id="362" r:id="rId23"/>
    <p:sldId id="363" r:id="rId24"/>
    <p:sldId id="364" r:id="rId25"/>
    <p:sldId id="365" r:id="rId26"/>
    <p:sldId id="366" r:id="rId27"/>
    <p:sldId id="367" r:id="rId28"/>
    <p:sldId id="368" r:id="rId29"/>
    <p:sldId id="369" r:id="rId30"/>
    <p:sldId id="370" r:id="rId31"/>
    <p:sldId id="371" r:id="rId32"/>
    <p:sldId id="372" r:id="rId33"/>
    <p:sldId id="373" r:id="rId34"/>
    <p:sldId id="374" r:id="rId35"/>
    <p:sldId id="375" r:id="rId3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0000"/>
    <a:srgbClr val="FFFFFF"/>
    <a:srgbClr val="337412"/>
    <a:srgbClr val="8B217C"/>
    <a:srgbClr val="640000"/>
    <a:srgbClr val="68FF01"/>
    <a:srgbClr val="EA5816"/>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2059" autoAdjust="0"/>
    <p:restoredTop sz="79882" autoAdjust="0"/>
  </p:normalViewPr>
  <p:slideViewPr>
    <p:cSldViewPr>
      <p:cViewPr varScale="1">
        <p:scale>
          <a:sx n="77" d="100"/>
          <a:sy n="77" d="100"/>
        </p:scale>
        <p:origin x="-84" y="-82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cs typeface="+mn-cs"/>
              </a:defRPr>
            </a:lvl1pPr>
          </a:lstStyle>
          <a:p>
            <a:pPr>
              <a:defRPr/>
            </a:pPr>
            <a:endParaRPr lang="ru-RU"/>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cs typeface="+mn-cs"/>
              </a:defRPr>
            </a:lvl1pPr>
          </a:lstStyle>
          <a:p>
            <a:pPr>
              <a:defRPr/>
            </a:pPr>
            <a:endParaRPr lang="ru-RU"/>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cs typeface="+mn-cs"/>
              </a:defRPr>
            </a:lvl1pPr>
          </a:lstStyle>
          <a:p>
            <a:pPr>
              <a:defRPr/>
            </a:pPr>
            <a:endParaRPr lang="ru-RU"/>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cs typeface="+mn-cs"/>
              </a:defRPr>
            </a:lvl1pPr>
          </a:lstStyle>
          <a:p>
            <a:pPr>
              <a:defRPr/>
            </a:pPr>
            <a:fld id="{F228F774-A649-44CE-BA4F-5601337D6C5B}"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C9E1C44-BA62-4515-A22B-C65D2E2CE1C1}"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69B95485-13A3-4A1C-85A6-6327B4884E6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614D3215-712A-4DE0-A5C0-61387A7B3A3D}"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pPr lvl="0"/>
            <a:endParaRPr lang="ru-RU"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00E8B71-C0D7-4F73-ACA7-FDFC773B6D7B}"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17AF85F-5EA0-4C29-BE1C-AE06789D9EF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BB1E67F-65FF-49F4-8A55-4829A2E1309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99D18C3-C316-4E88-83F1-F3B4B35E95AB}"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C55536F9-0791-49D7-85BC-BED7649BDB4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F02C374F-23B1-4F1B-9431-4A4409CEC11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FDEC9CAA-AB9F-4885-83DE-8D2A5AFA70A1}"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572B05DC-36A4-4985-8126-34290BFC433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C6B2DEC2-72CB-4DC6-BE4C-1A1989BDD57F}"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921A5040-120B-4137-B4D9-30B56E1F245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cs typeface="+mn-cs"/>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cs typeface="+mn-cs"/>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cs typeface="+mn-cs"/>
              </a:defRPr>
            </a:lvl1pPr>
          </a:lstStyle>
          <a:p>
            <a:pPr>
              <a:defRPr/>
            </a:pPr>
            <a:fld id="{D9A90799-F5D2-496F-9BF9-DEB9908A334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142875" y="1700213"/>
            <a:ext cx="8821738" cy="3857625"/>
          </a:xfrm>
        </p:spPr>
        <p:txBody>
          <a:bodyPr/>
          <a:lstStyle/>
          <a:p>
            <a:pPr eaLnBrk="1" hangingPunct="1"/>
            <a:r>
              <a:rPr lang="ru-RU" altLang="ru-RU" smtClean="0"/>
              <a:t/>
            </a:r>
            <a:br>
              <a:rPr lang="ru-RU" altLang="ru-RU" smtClean="0"/>
            </a:br>
            <a:r>
              <a:rPr lang="ru-RU" altLang="ru-RU" smtClean="0"/>
              <a:t/>
            </a:r>
            <a:br>
              <a:rPr lang="ru-RU" altLang="ru-RU" smtClean="0"/>
            </a:br>
            <a:r>
              <a:rPr lang="ru-RU" altLang="ru-RU" smtClean="0"/>
              <a:t/>
            </a:r>
            <a:br>
              <a:rPr lang="ru-RU" altLang="ru-RU" smtClean="0"/>
            </a:br>
            <a:r>
              <a:rPr lang="ru-RU" altLang="ru-RU" smtClean="0"/>
              <a:t/>
            </a:r>
            <a:br>
              <a:rPr lang="ru-RU" altLang="ru-RU" smtClean="0"/>
            </a:br>
            <a:endParaRPr lang="ru-RU" altLang="ru-RU" smtClean="0">
              <a:solidFill>
                <a:schemeClr val="tx1"/>
              </a:solidFill>
            </a:endParaRPr>
          </a:p>
        </p:txBody>
      </p:sp>
      <p:sp>
        <p:nvSpPr>
          <p:cNvPr id="2051" name="Rectangle 6"/>
          <p:cNvSpPr>
            <a:spLocks noChangeArrowheads="1"/>
          </p:cNvSpPr>
          <p:nvPr/>
        </p:nvSpPr>
        <p:spPr bwMode="auto">
          <a:xfrm>
            <a:off x="250825" y="76200"/>
            <a:ext cx="8713788" cy="7442200"/>
          </a:xfrm>
          <a:prstGeom prst="rect">
            <a:avLst/>
          </a:prstGeom>
          <a:noFill/>
          <a:ln w="9525">
            <a:noFill/>
            <a:miter lim="800000"/>
            <a:headEnd/>
            <a:tailEnd/>
          </a:ln>
        </p:spPr>
        <p:txBody>
          <a:bodyPr anchor="ctr">
            <a:spAutoFit/>
          </a:bodyPr>
          <a:lstStyle/>
          <a:p>
            <a:pPr algn="ctr" eaLnBrk="0" hangingPunct="0">
              <a:spcBef>
                <a:spcPct val="20000"/>
              </a:spcBef>
            </a:pPr>
            <a:endParaRPr lang="ru-RU" altLang="ru-RU" sz="2800" b="1"/>
          </a:p>
          <a:p>
            <a:pPr algn="ctr" eaLnBrk="0" hangingPunct="0">
              <a:spcBef>
                <a:spcPct val="20000"/>
              </a:spcBef>
            </a:pPr>
            <a:endParaRPr lang="ru-RU" altLang="ru-RU" sz="2800" b="1"/>
          </a:p>
          <a:p>
            <a:pPr algn="ctr" eaLnBrk="0" hangingPunct="0">
              <a:spcBef>
                <a:spcPct val="20000"/>
              </a:spcBef>
            </a:pPr>
            <a:r>
              <a:rPr lang="ru-RU" altLang="ru-RU" sz="2800" b="1" u="sng"/>
              <a:t>Лекция  2. Международная валютная система и ее эволюция</a:t>
            </a:r>
          </a:p>
          <a:p>
            <a:r>
              <a:rPr lang="ru-RU" altLang="ru-RU" sz="2800" b="1" i="1"/>
              <a:t>Вопросы:</a:t>
            </a:r>
          </a:p>
          <a:p>
            <a:pPr eaLnBrk="0" hangingPunct="0">
              <a:spcBef>
                <a:spcPct val="20000"/>
              </a:spcBef>
              <a:buFontTx/>
              <a:buAutoNum type="arabicPeriod"/>
            </a:pPr>
            <a:r>
              <a:rPr lang="ru-RU" altLang="ru-RU" sz="3200">
                <a:latin typeface="Times New Roman" pitchFamily="18" charset="0"/>
                <a:cs typeface="Times New Roman" pitchFamily="18" charset="0"/>
              </a:rPr>
              <a:t>Общая характеристика валютной системы.	</a:t>
            </a:r>
          </a:p>
          <a:p>
            <a:pPr eaLnBrk="0" hangingPunct="0">
              <a:spcBef>
                <a:spcPct val="20000"/>
              </a:spcBef>
              <a:buFontTx/>
              <a:buAutoNum type="arabicPeriod"/>
            </a:pPr>
            <a:r>
              <a:rPr lang="ru-RU" altLang="ru-RU" sz="3200">
                <a:latin typeface="Times New Roman" pitchFamily="18" charset="0"/>
                <a:cs typeface="Times New Roman" pitchFamily="18" charset="0"/>
              </a:rPr>
              <a:t>Эволюция мировой валютной системы.	</a:t>
            </a:r>
          </a:p>
          <a:p>
            <a:pPr eaLnBrk="0" hangingPunct="0">
              <a:spcBef>
                <a:spcPct val="20000"/>
              </a:spcBef>
              <a:buFontTx/>
              <a:buAutoNum type="arabicPeriod"/>
            </a:pPr>
            <a:r>
              <a:rPr lang="ru-RU" altLang="ru-RU" sz="3200">
                <a:latin typeface="Times New Roman" pitchFamily="18" charset="0"/>
                <a:cs typeface="Times New Roman" pitchFamily="18" charset="0"/>
              </a:rPr>
              <a:t> Парижская мировая валютная система	</a:t>
            </a:r>
          </a:p>
          <a:p>
            <a:pPr eaLnBrk="0" hangingPunct="0">
              <a:spcBef>
                <a:spcPct val="20000"/>
              </a:spcBef>
              <a:buFontTx/>
              <a:buAutoNum type="arabicPeriod"/>
            </a:pPr>
            <a:r>
              <a:rPr lang="ru-RU" altLang="ru-RU" sz="3200">
                <a:latin typeface="Times New Roman" pitchFamily="18" charset="0"/>
                <a:cs typeface="Times New Roman" pitchFamily="18" charset="0"/>
              </a:rPr>
              <a:t>Генуэзская и Бреттонвудская валютные системы	</a:t>
            </a:r>
          </a:p>
          <a:p>
            <a:pPr eaLnBrk="0" hangingPunct="0">
              <a:spcBef>
                <a:spcPct val="20000"/>
              </a:spcBef>
              <a:buFontTx/>
              <a:buAutoNum type="arabicPeriod"/>
            </a:pPr>
            <a:r>
              <a:rPr lang="ru-RU" altLang="ru-RU" sz="3200">
                <a:latin typeface="Times New Roman" pitchFamily="18" charset="0"/>
                <a:cs typeface="Times New Roman" pitchFamily="18" charset="0"/>
              </a:rPr>
              <a:t> Ямайская валютная система и современные валютные проблемы	</a:t>
            </a:r>
          </a:p>
          <a:p>
            <a:pPr eaLnBrk="0" hangingPunct="0">
              <a:spcBef>
                <a:spcPct val="20000"/>
              </a:spcBef>
            </a:pPr>
            <a:r>
              <a:rPr lang="ru-RU" altLang="ru-RU" sz="3200">
                <a:latin typeface="Times New Roman" pitchFamily="18" charset="0"/>
                <a:cs typeface="Times New Roman" pitchFamily="18" charset="0"/>
              </a:rPr>
              <a:t> </a:t>
            </a:r>
          </a:p>
          <a:p>
            <a:pPr algn="just" eaLnBrk="0" hangingPunct="0"/>
            <a:r>
              <a:rPr lang="ru-RU" altLang="ru-RU" sz="320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2</a:t>
            </a:r>
            <a:r>
              <a:rPr lang="ru-RU" sz="2400" b="1" dirty="0">
                <a:solidFill>
                  <a:schemeClr val="bg1"/>
                </a:solidFill>
                <a:latin typeface="Times New Roman" panose="02020603050405020304" pitchFamily="18" charset="0"/>
                <a:cs typeface="Times New Roman" panose="02020603050405020304" pitchFamily="18" charset="0"/>
              </a:rPr>
              <a:t>. ЭВОЛЮЦИЯ МИРОВОЙ ВАЛЮТНОЙ СИСТЕМЫ</a:t>
            </a:r>
            <a:r>
              <a:rPr lang="ru-RU" sz="2000" dirty="0"/>
              <a:t>.</a:t>
            </a:r>
          </a:p>
          <a:p>
            <a:pPr marL="95250" indent="620713" algn="just">
              <a:buFontTx/>
              <a:buNone/>
              <a:tabLst>
                <a:tab pos="715963" algn="l"/>
              </a:tabLst>
              <a:defRPr/>
            </a:pPr>
            <a:endParaRPr lang="ru-RU" altLang="ru-RU" sz="1600" b="1" dirty="0" smtClean="0">
              <a:solidFill>
                <a:srgbClr val="3333FF"/>
              </a:solidFill>
            </a:endParaRPr>
          </a:p>
          <a:p>
            <a:pPr marL="0" indent="0" algn="ctr">
              <a:buFontTx/>
              <a:buNone/>
              <a:defRPr/>
            </a:pPr>
            <a:r>
              <a:rPr lang="ru-RU" sz="24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Исторические </a:t>
            </a:r>
            <a:r>
              <a:rPr lang="ru-RU" sz="24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этапы становления и развития мировой валютной системы.</a:t>
            </a:r>
          </a:p>
          <a:p>
            <a:pPr marL="0" indent="0" algn="just">
              <a:buFontTx/>
              <a:buNone/>
              <a:defRPr/>
            </a:pPr>
            <a:r>
              <a:rPr lang="ru-RU" sz="2400" dirty="0">
                <a:latin typeface="Times New Roman" panose="02020603050405020304" pitchFamily="18" charset="0"/>
                <a:cs typeface="Times New Roman" panose="02020603050405020304" pitchFamily="18" charset="0"/>
              </a:rPr>
              <a:t>     1. Парижская валютная система возникла в связи с проведением Парижской валютной конференции 1867 г. Она была основана на золотомонетном стандарте, но отражала процессы развития бумажно-денежного обращения в рамках национальных государств</a:t>
            </a:r>
            <a:r>
              <a:rPr lang="ru-RU" sz="2400" dirty="0" smtClean="0">
                <a:latin typeface="Times New Roman" panose="02020603050405020304" pitchFamily="18" charset="0"/>
                <a:cs typeface="Times New Roman" panose="02020603050405020304" pitchFamily="18" charset="0"/>
              </a:rPr>
              <a:t>.</a:t>
            </a:r>
          </a:p>
          <a:p>
            <a:pPr marL="0" indent="0" algn="just">
              <a:buFontTx/>
              <a:buNone/>
              <a:defRPr/>
            </a:pPr>
            <a:r>
              <a:rPr lang="ru-RU" sz="2400" dirty="0" smtClean="0">
                <a:latin typeface="Times New Roman" panose="02020603050405020304" pitchFamily="18" charset="0"/>
                <a:cs typeface="Times New Roman" panose="02020603050405020304" pitchFamily="18" charset="0"/>
              </a:rPr>
              <a:t>2. Генуэзская валютная система возникла после проведения в 1922 г. международной конференции в Генуе, где был выработан золотодевизный стандарт, когда роль международного платежного средства для окончательных расчетов могло выполнять не только золото, но и бумажные деньги других стран (фунт, доллар). Резервы стран в этих валютах назывались девизами </a:t>
            </a:r>
            <a:endParaRPr lang="ru-RU" sz="2400"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2. ЭВОЛЮЦИЯ МИРОВОЙ ВАЛЮТНОЙ СИСТЕМЫ</a:t>
            </a:r>
            <a:r>
              <a:rPr lang="ru-RU" sz="2000" dirty="0" smtClean="0"/>
              <a:t>.</a:t>
            </a:r>
          </a:p>
          <a:p>
            <a:pPr marL="95250" indent="620713" algn="just">
              <a:buFontTx/>
              <a:buNone/>
              <a:tabLst>
                <a:tab pos="715963" algn="l"/>
              </a:tabLst>
              <a:defRPr/>
            </a:pPr>
            <a:endParaRPr lang="ru-RU" altLang="ru-RU" sz="1600" b="1" dirty="0" smtClean="0">
              <a:solidFill>
                <a:srgbClr val="3333FF"/>
              </a:solidFill>
            </a:endParaRPr>
          </a:p>
          <a:p>
            <a:pPr marL="0" indent="0" algn="just">
              <a:buFontTx/>
              <a:buNone/>
              <a:defRPr/>
            </a:pPr>
            <a:r>
              <a:rPr lang="ru-RU" sz="2400" dirty="0" smtClean="0">
                <a:latin typeface="Times New Roman" panose="02020603050405020304" pitchFamily="18" charset="0"/>
                <a:cs typeface="Times New Roman" panose="02020603050405020304" pitchFamily="18" charset="0"/>
              </a:rPr>
              <a:t>3. </a:t>
            </a:r>
            <a:r>
              <a:rPr lang="ru-RU" sz="2800" dirty="0" err="1" smtClean="0">
                <a:latin typeface="Times New Roman" panose="02020603050405020304" pitchFamily="18" charset="0"/>
                <a:cs typeface="Times New Roman" panose="02020603050405020304" pitchFamily="18" charset="0"/>
              </a:rPr>
              <a:t>Бреттон-вудская</a:t>
            </a:r>
            <a:r>
              <a:rPr lang="ru-RU" sz="2800" dirty="0" smtClean="0">
                <a:latin typeface="Times New Roman" panose="02020603050405020304" pitchFamily="18" charset="0"/>
                <a:cs typeface="Times New Roman" panose="02020603050405020304" pitchFamily="18" charset="0"/>
              </a:rPr>
              <a:t>  валютная система возникла в конце войны и отражала потребности и реалии послевоенных экономик. </a:t>
            </a:r>
          </a:p>
          <a:p>
            <a:pPr marL="0" indent="0" algn="just">
              <a:buFontTx/>
              <a:buNone/>
              <a:defRPr/>
            </a:pPr>
            <a:r>
              <a:rPr lang="ru-RU" sz="2800" dirty="0" smtClean="0">
                <a:latin typeface="Times New Roman" panose="02020603050405020304" pitchFamily="18" charset="0"/>
                <a:cs typeface="Times New Roman" panose="02020603050405020304" pitchFamily="18" charset="0"/>
              </a:rPr>
              <a:t>4. Ямайская система возникла в связи с отказом США обменивать доллары на золото и переходом к системе плавающих курсов.</a:t>
            </a:r>
          </a:p>
          <a:p>
            <a:pPr marL="0" indent="0" algn="just">
              <a:buFontTx/>
              <a:buNone/>
              <a:defRPr/>
            </a:pPr>
            <a:r>
              <a:rPr lang="ru-RU" sz="2800" dirty="0" smtClean="0">
                <a:latin typeface="Times New Roman" panose="02020603050405020304" pitchFamily="18" charset="0"/>
                <a:cs typeface="Times New Roman" panose="02020603050405020304" pitchFamily="18" charset="0"/>
              </a:rPr>
              <a:t>5. С 1979 г. формируется Европейская валютная система. Она является региональной, но ее развитие в настоящее время становится фактором дестабилизации современной мировой валютной системы.</a:t>
            </a:r>
          </a:p>
          <a:p>
            <a:pPr marL="0" indent="449263" algn="just">
              <a:lnSpc>
                <a:spcPct val="80000"/>
              </a:lnSpc>
              <a:buFontTx/>
              <a:buNone/>
              <a:tabLst>
                <a:tab pos="715963" algn="l"/>
              </a:tabLst>
              <a:defRPr/>
            </a:pP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3</a:t>
            </a:r>
            <a:r>
              <a:rPr lang="ru-RU" sz="2400" b="1" dirty="0">
                <a:solidFill>
                  <a:schemeClr val="bg1"/>
                </a:solidFill>
                <a:latin typeface="Times New Roman" panose="02020603050405020304" pitchFamily="18" charset="0"/>
                <a:cs typeface="Times New Roman" panose="02020603050405020304" pitchFamily="18" charset="0"/>
              </a:rPr>
              <a:t>. ПАРИЖСКАЯ МИРОВАЯ ВАЛЮТНАЯ СИСТЕМА</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t>.</a:t>
            </a:r>
          </a:p>
          <a:p>
            <a:pPr marL="95250" indent="620713" algn="just">
              <a:buFontTx/>
              <a:buNone/>
              <a:tabLst>
                <a:tab pos="715963" algn="l"/>
              </a:tabLst>
              <a:defRPr/>
            </a:pPr>
            <a:endParaRPr lang="ru-RU" altLang="ru-RU" sz="1600" b="1" dirty="0" smtClean="0">
              <a:solidFill>
                <a:srgbClr val="3333FF"/>
              </a:solidFill>
            </a:endParaRPr>
          </a:p>
          <a:p>
            <a:pPr marL="0" indent="447675" algn="just">
              <a:buFontTx/>
              <a:buNone/>
              <a:defRPr/>
            </a:pPr>
            <a:r>
              <a:rPr lang="ru-RU" sz="2800" dirty="0">
                <a:latin typeface="Times New Roman" pitchFamily="18" charset="0"/>
                <a:cs typeface="Times New Roman" pitchFamily="18" charset="0"/>
              </a:rPr>
              <a:t>Золотомонетная валютная система в международных отношениях сформировалась стихийно в XIX веке в связи с промышленной революцией и развитием мирового рынка.</a:t>
            </a:r>
          </a:p>
          <a:p>
            <a:pPr marL="0" indent="447675" algn="just">
              <a:buFontTx/>
              <a:buNone/>
              <a:defRPr/>
            </a:pPr>
            <a:r>
              <a:rPr lang="ru-RU" sz="2800" dirty="0">
                <a:latin typeface="Times New Roman" pitchFamily="18" charset="0"/>
                <a:cs typeface="Times New Roman" pitchFamily="18" charset="0"/>
              </a:rPr>
              <a:t>Юридическое оформление система золотого стандарта получила на Парижской конференции в 1867 г., где было принято международное соглашение, признающее золото единственной формой мировых денег. До этого расчеты формально могли производиться на основе золота и серебра, поскольку в разных странах существовали различные монеты. </a:t>
            </a: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3</a:t>
            </a:r>
            <a:r>
              <a:rPr lang="ru-RU" sz="2400" b="1" dirty="0">
                <a:solidFill>
                  <a:schemeClr val="bg1"/>
                </a:solidFill>
                <a:latin typeface="Times New Roman" panose="02020603050405020304" pitchFamily="18" charset="0"/>
                <a:cs typeface="Times New Roman" panose="02020603050405020304" pitchFamily="18" charset="0"/>
              </a:rPr>
              <a:t>. ПАРИЖСКАЯ МИРОВАЯ ВАЛЮТНАЯ СИСТЕМА</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t>.</a:t>
            </a:r>
          </a:p>
          <a:p>
            <a:pPr marL="95250" indent="620713" algn="just">
              <a:buFontTx/>
              <a:buNone/>
              <a:tabLst>
                <a:tab pos="715963" algn="l"/>
              </a:tabLst>
              <a:defRPr/>
            </a:pPr>
            <a:endParaRPr lang="ru-RU" altLang="ru-RU" sz="1600" b="1" dirty="0" smtClean="0">
              <a:solidFill>
                <a:srgbClr val="3333FF"/>
              </a:solidFill>
            </a:endParaRPr>
          </a:p>
          <a:p>
            <a:pPr marL="0" indent="0">
              <a:buFontTx/>
              <a:buNone/>
              <a:defRPr/>
            </a:pPr>
            <a:r>
              <a:rPr lang="ru-RU" sz="2400" u="sng" dirty="0" smtClean="0"/>
              <a:t>Основные </a:t>
            </a:r>
            <a:r>
              <a:rPr lang="ru-RU" sz="2400" u="sng" dirty="0"/>
              <a:t>признаки золотомонетного стандарта:</a:t>
            </a:r>
            <a:endParaRPr lang="ru-RU" sz="2400" dirty="0"/>
          </a:p>
          <a:p>
            <a:pPr marL="0" indent="0">
              <a:buFontTx/>
              <a:buNone/>
              <a:defRPr/>
            </a:pPr>
            <a:r>
              <a:rPr lang="ru-RU" sz="2400" dirty="0"/>
              <a:t>1.   исчисление цен товаров в золоте</a:t>
            </a:r>
          </a:p>
          <a:p>
            <a:pPr marL="0" indent="0">
              <a:buFontTx/>
              <a:buNone/>
              <a:defRPr/>
            </a:pPr>
            <a:r>
              <a:rPr lang="ru-RU" sz="2400" dirty="0"/>
              <a:t>2.   свободное обращение золотых монет и их неограниченная чеканка государственными монетными дворами</a:t>
            </a:r>
          </a:p>
          <a:p>
            <a:pPr marL="0" indent="0">
              <a:buFontTx/>
              <a:buNone/>
              <a:defRPr/>
            </a:pPr>
            <a:r>
              <a:rPr lang="ru-RU" sz="2400" dirty="0"/>
              <a:t>3.   свободный обмен кредитных денег на золотые монеты по номиналу</a:t>
            </a:r>
          </a:p>
          <a:p>
            <a:pPr marL="0" indent="0">
              <a:buFontTx/>
              <a:buNone/>
              <a:defRPr/>
            </a:pPr>
            <a:r>
              <a:rPr lang="ru-RU" sz="2400" dirty="0"/>
              <a:t>4.   отсутствие ограничений на ввоз и вывоз золота</a:t>
            </a:r>
          </a:p>
          <a:p>
            <a:pPr marL="0" indent="0">
              <a:buFontTx/>
              <a:buNone/>
              <a:defRPr/>
            </a:pPr>
            <a:r>
              <a:rPr lang="ru-RU" sz="2400" dirty="0"/>
              <a:t>5.   обращение на внутреннем рынке наряду с золотыми монетами неполноценных разменных монет и ассигнаций с принудительным курсом обмена на золотые монеты.</a:t>
            </a:r>
          </a:p>
          <a:p>
            <a:pPr marL="0" indent="0" algn="just">
              <a:buFontTx/>
              <a:buNone/>
              <a:defRPr/>
            </a:pPr>
            <a:endParaRPr lang="ru-RU" sz="2400" b="1" u="sng" dirty="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3</a:t>
            </a:r>
            <a:r>
              <a:rPr lang="ru-RU" sz="2400" b="1" dirty="0">
                <a:solidFill>
                  <a:schemeClr val="bg1"/>
                </a:solidFill>
                <a:latin typeface="Times New Roman" panose="02020603050405020304" pitchFamily="18" charset="0"/>
                <a:cs typeface="Times New Roman" panose="02020603050405020304" pitchFamily="18" charset="0"/>
              </a:rPr>
              <a:t>. ПАРИЖСКАЯ МИРОВАЯ ВАЛЮТНАЯ СИСТЕМА</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t>.</a:t>
            </a:r>
          </a:p>
          <a:p>
            <a:pPr marL="95250" indent="620713" algn="just">
              <a:buFontTx/>
              <a:buNone/>
              <a:tabLst>
                <a:tab pos="715963" algn="l"/>
              </a:tabLst>
              <a:defRPr/>
            </a:pPr>
            <a:endParaRPr lang="ru-RU" altLang="ru-RU" sz="1600" b="1" dirty="0" smtClean="0">
              <a:solidFill>
                <a:srgbClr val="3333FF"/>
              </a:solidFill>
            </a:endParaRPr>
          </a:p>
          <a:p>
            <a:pPr marL="0" indent="0" algn="ctr">
              <a:buFontTx/>
              <a:buNone/>
              <a:defRPr/>
            </a:pPr>
            <a:r>
              <a:rPr lang="ru-RU" sz="2400" b="1" u="sng" dirty="0"/>
              <a:t>Таким образом , Парижская валютная система характеризовалась следующими принципами:</a:t>
            </a:r>
          </a:p>
          <a:p>
            <a:pPr marL="0" indent="444500" algn="just">
              <a:buFont typeface="Wingdings" panose="05000000000000000000" pitchFamily="2" charset="2"/>
              <a:buChar char="Ø"/>
              <a:defRPr/>
            </a:pPr>
            <a:r>
              <a:rPr lang="ru-RU" sz="2400" dirty="0"/>
              <a:t>В ее основу был положен золотомонетный стандарт;</a:t>
            </a:r>
          </a:p>
          <a:p>
            <a:pPr marL="0" indent="444500" algn="just">
              <a:buFont typeface="Wingdings" panose="05000000000000000000" pitchFamily="2" charset="2"/>
              <a:buChar char="Ø"/>
              <a:defRPr/>
            </a:pPr>
            <a:r>
              <a:rPr lang="ru-RU" sz="2400" dirty="0"/>
              <a:t>Каждая из национальных валют имела золотое содержание. В соответствии с золотым </a:t>
            </a:r>
            <a:r>
              <a:rPr lang="ru-RU" sz="2400" dirty="0" smtClean="0"/>
              <a:t>содержанием устанавливались </a:t>
            </a:r>
            <a:r>
              <a:rPr lang="ru-RU" sz="2400" dirty="0"/>
              <a:t>золотые паритеты. Любую валюту можно было конвертировать в золото;</a:t>
            </a:r>
          </a:p>
          <a:p>
            <a:pPr marL="0" indent="444500" algn="just">
              <a:buFont typeface="Wingdings" panose="05000000000000000000" pitchFamily="2" charset="2"/>
              <a:buChar char="Ø"/>
              <a:defRPr/>
            </a:pPr>
            <a:r>
              <a:rPr lang="ru-RU" sz="2400" dirty="0"/>
              <a:t>Установился режим свободно плавающих валютных курсов с учетом рыночного спроса и предложения, ограниченный «золотыми точками»: если рыночный курс валюты оказался ниже паритета, основанного на золотом содержании, то по внешним </a:t>
            </a:r>
            <a:r>
              <a:rPr lang="ru-RU" sz="2400" dirty="0" err="1"/>
              <a:t>обязательяствам</a:t>
            </a:r>
            <a:r>
              <a:rPr lang="ru-RU" sz="2400" dirty="0"/>
              <a:t> выгоднее было платить золотом</a:t>
            </a: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lnSpcReduction="200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3</a:t>
            </a:r>
            <a:r>
              <a:rPr lang="ru-RU" sz="2400" b="1" dirty="0">
                <a:solidFill>
                  <a:schemeClr val="bg1"/>
                </a:solidFill>
                <a:latin typeface="Times New Roman" panose="02020603050405020304" pitchFamily="18" charset="0"/>
                <a:cs typeface="Times New Roman" panose="02020603050405020304" pitchFamily="18" charset="0"/>
              </a:rPr>
              <a:t>. ПАРИЖСКАЯ МИРОВАЯ ВАЛЮТНАЯ СИСТЕМА</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t>.</a:t>
            </a:r>
          </a:p>
          <a:p>
            <a:pPr marL="95250" indent="620713" algn="just">
              <a:buFontTx/>
              <a:buNone/>
              <a:tabLst>
                <a:tab pos="715963" algn="l"/>
              </a:tabLst>
              <a:defRPr/>
            </a:pPr>
            <a:endParaRPr lang="ru-RU" altLang="ru-RU" sz="1600" b="1" dirty="0" smtClean="0">
              <a:solidFill>
                <a:srgbClr val="3333FF"/>
              </a:solidFill>
            </a:endParaRPr>
          </a:p>
          <a:p>
            <a:pPr>
              <a:defRPr/>
            </a:pPr>
            <a:r>
              <a:rPr lang="ru-RU" sz="2400" dirty="0" smtClean="0"/>
              <a:t>Эпоха золотого стандарта считается одной из наиболее стабильных в развитии денежного обращения, что во многом связано с общей стабильностью мировой экономики в период перед Первой мировой войной. Но накануне Первой мировой войны золотой стандарт изжил себя. </a:t>
            </a:r>
          </a:p>
          <a:p>
            <a:pPr>
              <a:defRPr/>
            </a:pPr>
            <a:r>
              <a:rPr lang="ru-RU" sz="2400" dirty="0" smtClean="0"/>
              <a:t>Война подтолкнула кризис мировой валютной системы. Большинство стран вынудили свои центральные банки предоставить кредиты Правительствам на военные нужды. При этом объемы производства невоенной продукции в условиях войны снизились, произошла массовая фактическая девальвация национальных валют. Рост количества бумажных денег породил стремление населения заменить их золотом. Центральные банки отказывались производить обмены национальных бумажных денег на золото. К 20 г. курс фунта по отношению к доллару упал на 1/3, французского франка и итальянской лиры – на 3/3, немецкой марки – на 96%. В результате система золотого стандарта рухнула.</a:t>
            </a:r>
          </a:p>
          <a:p>
            <a:pPr>
              <a:defRPr/>
            </a:pPr>
            <a:endParaRPr lang="ru-RU" sz="2400" dirty="0" smtClean="0"/>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4. </a:t>
            </a:r>
            <a:r>
              <a:rPr lang="ru-RU" sz="24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defRPr/>
            </a:pPr>
            <a:r>
              <a:rPr lang="ru-RU" sz="2400" dirty="0" smtClean="0"/>
              <a:t>После периода валютного хаоса, возникшего в итоге Первой мировой войны возникла потребность в создании новой валютной системы. Вторая мировая валютная система был оформлена юридически межгосударственным соглашением, достигнутым на Генуэзской международной конференции в 1922 г.</a:t>
            </a:r>
          </a:p>
          <a:p>
            <a:pPr>
              <a:defRPr/>
            </a:pPr>
            <a:r>
              <a:rPr lang="ru-RU" sz="2400" b="1" i="1" dirty="0" smtClean="0"/>
              <a:t>Генуэзская валютная система</a:t>
            </a:r>
            <a:r>
              <a:rPr lang="ru-RU" sz="2400" dirty="0" smtClean="0"/>
              <a:t> закрепила переход от золотого к золотодевизному стандарту. Наряду с золотом роль средства окончательных расчетов могли играть национальные валюты. Статус резервной валюты не был закреплен за какой-либо конкретной валютой. Любая национальная валюта могла быть по желанию использована в этой роли. Фактически борьба за лидерство происходила между фунтом стерлингов и долларом.</a:t>
            </a:r>
          </a:p>
          <a:p>
            <a:pPr>
              <a:defRPr/>
            </a:pPr>
            <a:endParaRPr lang="ru-RU" sz="2400" dirty="0" smtClean="0">
              <a:solidFill>
                <a:schemeClr val="bg1"/>
              </a:solidFill>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0" y="0"/>
            <a:ext cx="9144000" cy="6742113"/>
          </a:xfrm>
        </p:spPr>
        <p:txBody>
          <a:bodyPr>
            <a:normAutofit fontScale="70000" lnSpcReduction="200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4. </a:t>
            </a:r>
            <a:r>
              <a:rPr lang="ru-RU" sz="24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endParaRPr lang="ru-RU" sz="2000" dirty="0" smtClean="0">
              <a:solidFill>
                <a:schemeClr val="bg1"/>
              </a:solidFill>
            </a:endParaRPr>
          </a:p>
          <a:p>
            <a:pPr marL="95250" indent="620713" algn="just">
              <a:buFontTx/>
              <a:buNone/>
              <a:tabLst>
                <a:tab pos="715963" algn="l"/>
              </a:tabLst>
              <a:defRPr/>
            </a:pPr>
            <a:endParaRPr lang="ru-RU" altLang="ru-RU" sz="1600" b="1" dirty="0" smtClean="0">
              <a:solidFill>
                <a:schemeClr val="bg1"/>
              </a:solidFill>
            </a:endParaRPr>
          </a:p>
          <a:p>
            <a:pPr>
              <a:buFontTx/>
              <a:buNone/>
              <a:defRPr/>
            </a:pPr>
            <a:endParaRPr lang="ru-RU" sz="3100" dirty="0" smtClean="0"/>
          </a:p>
          <a:p>
            <a:pPr marL="84138" indent="373063">
              <a:buFontTx/>
              <a:buNone/>
              <a:defRPr/>
            </a:pPr>
            <a:r>
              <a:rPr lang="ru-RU" sz="3300" dirty="0" smtClean="0"/>
              <a:t>Генуэзская валютная система сохранила значение золотого паритета. Конверсия в золото могла производиться как непосредственно, так и косвенно. Режим непосредственной конвертируемости пытались восстановить Великобритания и Франция. Единственной страной, которая продолжала обмен бумажных денег на золото, а также на серебро, оставались США. </a:t>
            </a:r>
          </a:p>
          <a:p>
            <a:pPr marL="84138" indent="373063">
              <a:buFontTx/>
              <a:buNone/>
              <a:defRPr/>
            </a:pPr>
            <a:r>
              <a:rPr lang="ru-RU" sz="3300" dirty="0" smtClean="0"/>
              <a:t>На основе паритетов был восстановлен режим свободно плавающих валютных курсов. Их стабилизация производилась за счет кредитов. США, Великобритания и Франция как победители в войне использовали тяжело положение большинства стран и навязали им невыгодные условия займов. В результате большинство стран были вынуждены провести девальвацию. В Германии, Австрии, Польше, Венгрии она была близка к нуллификации. Но и французский франк в 1928 году был девальвирован на 80%. Только Великобритания в результате ревальвации 1925 г. восстановила довоенное золотое содержание фунта стерлингов. Реальную обратимость доллара в золото сохранили только США.</a:t>
            </a:r>
          </a:p>
          <a:p>
            <a:pPr>
              <a:defRPr/>
            </a:pPr>
            <a:endParaRPr lang="ru-RU" sz="2400" dirty="0" smtClean="0">
              <a:solidFill>
                <a:schemeClr val="bg1"/>
              </a:solidFill>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4. </a:t>
            </a:r>
            <a:r>
              <a:rPr lang="ru-RU" sz="20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buFontTx/>
              <a:buNone/>
              <a:defRPr/>
            </a:pPr>
            <a:r>
              <a:rPr lang="ru-RU" sz="2400" dirty="0" smtClean="0"/>
              <a:t>Период относительной стабильности длился с 1922 по 1928 год. Но и он характеризовался рядом валютных кризисов и противоречий, которые в дальнейшем приняли характер валютных войн. В 1929 г. в связи с началом мирового кризиса серьезные проблемы возникают в валютной системе. Практически повсеместно прекращается внутренняя конвертируемость национальных валют при сохранении внешней конвертируемости. Прекращение внешней конвертируемости означало бы прекращение товарообмена – автаркию. На путь такой автаркии была вынуждена встать Германия, не способная справиться с инфляцией внутри страны. </a:t>
            </a:r>
            <a:endParaRPr lang="ru-RU" sz="2800" dirty="0" smtClean="0"/>
          </a:p>
          <a:p>
            <a:pPr>
              <a:defRPr/>
            </a:pPr>
            <a:endParaRPr lang="ru-RU" sz="2400" dirty="0" smtClean="0">
              <a:solidFill>
                <a:schemeClr val="bg1"/>
              </a:solidFill>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503238" y="0"/>
            <a:ext cx="8212137" cy="6742113"/>
          </a:xfrm>
        </p:spPr>
        <p:txBody>
          <a:bodyPr>
            <a:normAutofit fontScale="92500" lnSpcReduction="100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4. </a:t>
            </a:r>
            <a:r>
              <a:rPr lang="ru-RU" sz="20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a:buFontTx/>
              <a:buNone/>
              <a:defRPr/>
            </a:pPr>
            <a:endParaRPr lang="ru-RU" dirty="0" smtClean="0"/>
          </a:p>
          <a:p>
            <a:pPr>
              <a:buFontTx/>
              <a:buNone/>
              <a:defRPr/>
            </a:pPr>
            <a:r>
              <a:rPr lang="ru-RU" dirty="0" smtClean="0"/>
              <a:t>К 1933 г. сформировались валютные блоки: долларовый, стерлинговый и золотой. </a:t>
            </a:r>
          </a:p>
          <a:p>
            <a:pPr>
              <a:buFontTx/>
              <a:buNone/>
              <a:defRPr/>
            </a:pPr>
            <a:r>
              <a:rPr lang="ru-RU" dirty="0" smtClean="0"/>
              <a:t>Долларовый блок возник в 1933 г., а  стерлинговый – в 1931 г. в связи с отменой золотого стандарта в США и Великобритании. Золотой блок возглавила Франция, которая дольше всех поддерживала золотой стандарт. Будучи международным ростовщиком, Франция отстаивала интересы своих банков, которые предпочитали хранить резервы в золоте.</a:t>
            </a:r>
            <a:endParaRPr lang="ru-RU" sz="3600" dirty="0" smtClean="0">
              <a:solidFill>
                <a:schemeClr val="bg1"/>
              </a:solidFill>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000" b="1" dirty="0" smtClean="0">
                <a:solidFill>
                  <a:schemeClr val="bg1"/>
                </a:solidFill>
              </a:rPr>
              <a:t>1</a:t>
            </a:r>
            <a:r>
              <a:rPr lang="ru-RU" sz="2000" b="1" dirty="0">
                <a:solidFill>
                  <a:schemeClr val="bg1"/>
                </a:solidFill>
              </a:rPr>
              <a:t>. ОБЩАЯ ХАРАКТЕРИСТИКА ВАЛЮТНОЙ СИСТЕМЫ</a:t>
            </a:r>
            <a:r>
              <a:rPr lang="ru-RU" sz="2000" dirty="0">
                <a:solidFill>
                  <a:schemeClr val="bg1"/>
                </a:solidFill>
              </a:rPr>
              <a:t>.</a:t>
            </a:r>
          </a:p>
          <a:p>
            <a:pPr marL="95250" indent="620713" algn="just">
              <a:buFontTx/>
              <a:buNone/>
              <a:tabLst>
                <a:tab pos="715963" algn="l"/>
              </a:tabLst>
              <a:defRPr/>
            </a:pPr>
            <a:endParaRPr lang="ru-RU" altLang="ru-RU" sz="1600" b="1" dirty="0" smtClean="0">
              <a:solidFill>
                <a:srgbClr val="3333FF"/>
              </a:solidFill>
            </a:endParaRPr>
          </a:p>
          <a:p>
            <a:pPr marL="0" indent="449263" algn="just">
              <a:lnSpc>
                <a:spcPct val="80000"/>
              </a:lnSpc>
              <a:buFontTx/>
              <a:buNone/>
              <a:tabLst>
                <a:tab pos="715963" algn="l"/>
              </a:tabLst>
              <a:defRPr/>
            </a:pPr>
            <a:endParaRPr lang="ru-RU" sz="2400" b="1" u="sng" dirty="0" smtClean="0">
              <a:solidFill>
                <a:srgbClr val="C00000"/>
              </a:solidFill>
              <a:effectLst>
                <a:outerShdw blurRad="38100" dist="38100" dir="2700000" algn="tl">
                  <a:srgbClr val="000000">
                    <a:alpha val="43137"/>
                  </a:srgbClr>
                </a:outerShdw>
              </a:effectLst>
            </a:endParaRPr>
          </a:p>
          <a:p>
            <a:pPr marL="0" indent="444500" algn="ctr">
              <a:buFontTx/>
              <a:buNone/>
              <a:defRPr/>
            </a:pPr>
            <a:r>
              <a:rPr lang="ru-RU" sz="2400" b="1" u="sng" dirty="0">
                <a:latin typeface="Times New Roman" panose="02020603050405020304" pitchFamily="18" charset="0"/>
                <a:cs typeface="Times New Roman" panose="02020603050405020304" pitchFamily="18" charset="0"/>
              </a:rPr>
              <a:t>Совокупность валютных отношений образует валютную систему общества. Ее можно рассматривать с двух сторон: экономической и организационно-правовой. </a:t>
            </a:r>
          </a:p>
          <a:p>
            <a:pPr algn="just">
              <a:buFont typeface="Wingdings" panose="05000000000000000000" pitchFamily="2" charset="2"/>
              <a:buChar char="Ø"/>
              <a:defRPr/>
            </a:pPr>
            <a:r>
              <a:rPr lang="ru-RU" sz="240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С экономической точки зрения она представляет собой совокупность валютно-экономических отношений, исторически сложившихся на основе интернационализации хозяйственных связей</a:t>
            </a:r>
            <a:r>
              <a:rPr lang="ru-RU" sz="28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defRPr/>
            </a:pP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С организационно-правовых позиций она представляет собой систему государственных институтов и правовых норм, регулирующих валютные отношения с учетом норм международного права</a:t>
            </a:r>
            <a:r>
              <a:rPr lang="ru-RU" sz="2400" dirty="0">
                <a:latin typeface="Times New Roman" panose="02020603050405020304" pitchFamily="18" charset="0"/>
                <a:cs typeface="Times New Roman" panose="02020603050405020304" pitchFamily="18" charset="0"/>
              </a:rPr>
              <a:t>.</a:t>
            </a:r>
            <a:endParaRPr lang="ru-RU" sz="2400"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lnSpcReduction="200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4. </a:t>
            </a:r>
            <a:r>
              <a:rPr lang="ru-RU" sz="20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buFontTx/>
              <a:buNone/>
              <a:defRPr/>
            </a:pPr>
            <a:r>
              <a:rPr lang="ru-RU" sz="2400" dirty="0" smtClean="0"/>
              <a:t>В результате кризиса Генуэзская валютная система накануне второй мировой войны утратила эластичность и стабильность. В период второй мировой войны во всех странах введены валютные ограничения. Замороженные официальные курсы не менялись при росте  цен на товары и падении покупательной способности денег. </a:t>
            </a:r>
          </a:p>
          <a:p>
            <a:pPr>
              <a:buFontTx/>
              <a:buNone/>
              <a:defRPr/>
            </a:pPr>
            <a:r>
              <a:rPr lang="ru-RU" sz="2400" dirty="0" smtClean="0"/>
              <a:t>Валютный курс утратил активную роль в экономических отношениях. Валютные отношения перестали регулироваться рыночными методами – спросом и предложением. </a:t>
            </a:r>
          </a:p>
          <a:p>
            <a:pPr>
              <a:buFontTx/>
              <a:buNone/>
              <a:defRPr/>
            </a:pPr>
            <a:r>
              <a:rPr lang="ru-RU" sz="2400" dirty="0" smtClean="0"/>
              <a:t>Нормой стало регулирование внешнеэкономических связей путем установления различного рода правил, квот, разрешений. </a:t>
            </a:r>
          </a:p>
          <a:p>
            <a:pPr>
              <a:buFontTx/>
              <a:buNone/>
              <a:defRPr/>
            </a:pPr>
            <a:r>
              <a:rPr lang="ru-RU" sz="2400" dirty="0" smtClean="0"/>
              <a:t>Валютные ограничения имеют протекционистский характер и тормозят развитие мирового рынка. В основе применения этих методов регулирования – обособленность национальных рынков на базе обособленности национальных валют и проведение государством активной протекционистской политики.</a:t>
            </a: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0" y="0"/>
            <a:ext cx="8640763" cy="6742113"/>
          </a:xfrm>
        </p:spPr>
        <p:txBody>
          <a:bodyPr>
            <a:normAutofit lnSpcReduction="100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4. </a:t>
            </a:r>
            <a:r>
              <a:rPr lang="ru-RU" sz="20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buFontTx/>
              <a:buNone/>
              <a:defRPr/>
            </a:pPr>
            <a:r>
              <a:rPr lang="ru-RU" sz="2400" dirty="0" smtClean="0"/>
              <a:t>Возникла потребность в формировании новой валютной системы. Разработка ее началась еще во время войны (апрель 1943 г.). Англо-американские эксперты, работавшие с 1941 года, отвергали возвращение к золотому стандарту. Американская позиция нашла отражение в плане Г.Д.Уайта, нацеленном на укрепление господствующих позиций доллара. </a:t>
            </a:r>
          </a:p>
          <a:p>
            <a:pPr>
              <a:buFontTx/>
              <a:buNone/>
              <a:defRPr/>
            </a:pPr>
            <a:r>
              <a:rPr lang="ru-RU" sz="2400" dirty="0" smtClean="0"/>
              <a:t>Со стороны Великобритании план составлял </a:t>
            </a:r>
            <a:r>
              <a:rPr lang="ru-RU" sz="2400" dirty="0" err="1" smtClean="0"/>
              <a:t>Кейнс</a:t>
            </a:r>
            <a:r>
              <a:rPr lang="ru-RU" sz="2400" dirty="0" smtClean="0"/>
              <a:t>. Формально победил план Уайта. Но многие идеи </a:t>
            </a:r>
            <a:r>
              <a:rPr lang="ru-RU" sz="2400" dirty="0" err="1" smtClean="0"/>
              <a:t>Кейнса</a:t>
            </a:r>
            <a:r>
              <a:rPr lang="ru-RU" sz="2400" dirty="0" smtClean="0"/>
              <a:t> были включены в него.</a:t>
            </a:r>
          </a:p>
          <a:p>
            <a:pPr>
              <a:buFontTx/>
              <a:buNone/>
              <a:defRPr/>
            </a:pPr>
            <a:r>
              <a:rPr lang="ru-RU" sz="2400" dirty="0" smtClean="0"/>
              <a:t>На валютной конференции ООН в </a:t>
            </a:r>
            <a:r>
              <a:rPr lang="ru-RU" sz="2400" dirty="0" err="1" smtClean="0"/>
              <a:t>Бреттон-Вудсе</a:t>
            </a:r>
            <a:r>
              <a:rPr lang="ru-RU" sz="2400" dirty="0" smtClean="0"/>
              <a:t> </a:t>
            </a:r>
            <a:r>
              <a:rPr lang="ru-RU" sz="2400" dirty="0" err="1" smtClean="0"/>
              <a:t>в</a:t>
            </a:r>
            <a:r>
              <a:rPr lang="ru-RU" sz="2400" dirty="0" smtClean="0"/>
              <a:t> 1944 г. были установлены правила организации мировой торговли, валютных, кредитных и финансовых отношений и оформлена третья мировая валютная система. </a:t>
            </a:r>
            <a:endParaRPr lang="ru-RU" sz="28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lnSpcReduction="100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4. </a:t>
            </a:r>
            <a:r>
              <a:rPr lang="ru-RU" sz="20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buFontTx/>
              <a:buNone/>
              <a:defRPr/>
            </a:pPr>
            <a:r>
              <a:rPr lang="ru-RU" sz="2400" dirty="0" smtClean="0"/>
              <a:t>Принятые на конференции статьи Соглашения (Устава МВФ) определили принципы </a:t>
            </a:r>
            <a:r>
              <a:rPr lang="ru-RU" sz="2400" b="1" i="1" dirty="0" err="1" smtClean="0"/>
              <a:t>Бреттонвудской</a:t>
            </a:r>
            <a:r>
              <a:rPr lang="ru-RU" sz="2400" b="1" i="1" dirty="0" smtClean="0"/>
              <a:t> валютной системы</a:t>
            </a:r>
            <a:r>
              <a:rPr lang="ru-RU" sz="2400" dirty="0" smtClean="0"/>
              <a:t>:</a:t>
            </a:r>
          </a:p>
          <a:p>
            <a:pPr>
              <a:buFontTx/>
              <a:buNone/>
              <a:defRPr/>
            </a:pPr>
            <a:r>
              <a:rPr lang="ru-RU" sz="2400" dirty="0" smtClean="0"/>
              <a:t>1. Восстановлен золотодевизный стандарт, основанный на золоте и двух резервных валютах – долларе США и фунте стерлингов. В этой связи сохраняли значение золотые паритеты валют. Новым было то, что золотое содержание валют должны были фиксироваться в МВФ. Золото продолжало использоваться в качестве международного платежного и резервного средства. США для поддержки своей валюты продолжали обменивать доллары на золото иностранным центральным банкам по официальной цене, установленной в 1934 году 35 долл. за унцию.</a:t>
            </a:r>
          </a:p>
          <a:p>
            <a:pPr>
              <a:buFontTx/>
              <a:buNone/>
              <a:defRPr/>
            </a:pPr>
            <a:r>
              <a:rPr lang="ru-RU" sz="2400" dirty="0" smtClean="0"/>
              <a:t>2. Предусматривалась отмена валютных ограничений и восстановление взаимной обратимости валют. Для введения валютных ограничений требовалось согласие МВФ.</a:t>
            </a:r>
          </a:p>
          <a:p>
            <a:pPr marL="0" indent="0" algn="just">
              <a:buFontTx/>
              <a:buNone/>
              <a:defRPr/>
            </a:pPr>
            <a:endParaRPr lang="ru-RU" sz="2400" b="1" u="sng" dirty="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lnSpcReduction="100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4. </a:t>
            </a:r>
            <a:r>
              <a:rPr lang="ru-RU" sz="20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defRPr/>
            </a:pPr>
            <a:r>
              <a:rPr lang="ru-RU" sz="2800" dirty="0" smtClean="0"/>
              <a:t>3. МВФ устанавливал фиксированные паритеты не только по отношению к золоту, но и по отношению к доллару. Девальвация допускалась не свыше 10% с разрешения МВФ. Рыночный курс страны должны были поддерживать на уровне паритета с отклонениями ±1% по Уставу МВФ и ±0.75% по ЕВС. Для соблюдения пределов колебаний курсов центральные банки должны были проводить валютные интервенции в долларах.</a:t>
            </a:r>
          </a:p>
          <a:p>
            <a:pPr>
              <a:defRPr/>
            </a:pPr>
            <a:r>
              <a:rPr lang="ru-RU" sz="2800" dirty="0" smtClean="0"/>
              <a:t>4. Впервые в истории были созданы международные валютно-кредитные организации – МВФ и МБРР. </a:t>
            </a:r>
            <a:endParaRPr lang="ru-RU" b="1" u="sng" dirty="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lnSpcReduction="100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4. </a:t>
            </a:r>
            <a:r>
              <a:rPr lang="ru-RU" sz="20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defRPr/>
            </a:pPr>
            <a:r>
              <a:rPr lang="ru-RU" sz="2800" dirty="0" smtClean="0"/>
              <a:t>Экономическое превосходство США и слабость конкурентов в послевоенный период породили «долларовый голод», нехватку золотодолларовых резервов практически во всех странах. Большинство стран нуждалось для восстановления экономики в товарах, которые были у США, но не имели средств для закупки и поддержания курса валют. Поэтому возникла множественность курсов валют. Разные курсы использовались странами для разных операций. Официальный курс носил все более искусственный характер. Возникли курсовые перекосы – несоответствие рыночного и официального курса. Время от времени проводились девальвации. </a:t>
            </a: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4. </a:t>
            </a:r>
            <a:r>
              <a:rPr lang="ru-RU" sz="2000" b="1" dirty="0" smtClean="0">
                <a:solidFill>
                  <a:schemeClr val="bg1"/>
                </a:solidFill>
              </a:rPr>
              <a:t>ГЕНУЭЗСКАЯ И БРЕТТОН-ВУДСКАЯ ВАЛЮТНЫЕ СИСТЕМЫ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a:buFontTx/>
              <a:buNone/>
              <a:defRPr/>
            </a:pPr>
            <a:r>
              <a:rPr lang="ru-RU" sz="2200" dirty="0" smtClean="0"/>
              <a:t>1967-1976 гг. - кризис </a:t>
            </a:r>
            <a:r>
              <a:rPr lang="ru-RU" sz="2200" dirty="0" err="1" smtClean="0"/>
              <a:t>Бреттонвудской</a:t>
            </a:r>
            <a:r>
              <a:rPr lang="ru-RU" sz="2200" dirty="0" smtClean="0"/>
              <a:t> системы. </a:t>
            </a:r>
          </a:p>
          <a:p>
            <a:pPr>
              <a:buFontTx/>
              <a:buNone/>
              <a:defRPr/>
            </a:pPr>
            <a:r>
              <a:rPr lang="ru-RU" sz="2200" dirty="0" smtClean="0"/>
              <a:t>18.11.67 г. - девальвация фунта, вслед за которой девальвация проведена еще в 25 странах. </a:t>
            </a:r>
          </a:p>
          <a:p>
            <a:pPr>
              <a:buFontTx/>
              <a:buNone/>
              <a:defRPr/>
            </a:pPr>
            <a:r>
              <a:rPr lang="ru-RU" sz="2200" dirty="0" smtClean="0"/>
              <a:t>Владельцы долларов стали активно покупать золото. Цена золота повысилась на рынке до 41 доллара (при 35 официальной цены). Объем сделок на Лондонском рынке золота увеличился с 5-6 т в день до 26-200 т. </a:t>
            </a:r>
          </a:p>
          <a:p>
            <a:pPr>
              <a:buFontTx/>
              <a:buNone/>
              <a:defRPr/>
            </a:pPr>
            <a:r>
              <a:rPr lang="ru-RU" sz="2200" dirty="0" smtClean="0"/>
              <a:t>1969 г. - девальвация франка и ревальвация марки. </a:t>
            </a:r>
          </a:p>
          <a:p>
            <a:pPr>
              <a:buFontTx/>
              <a:buNone/>
              <a:defRPr/>
            </a:pPr>
            <a:r>
              <a:rPr lang="ru-RU" sz="2200" dirty="0" smtClean="0"/>
              <a:t>США фактически неспособны выполнять обещание об обмене долларов на золото. В 1970 г. 50 млрд. долларовых авуаров нерезидентов противостояли лишь 11 млрд. долл. официальных золотых резервов. </a:t>
            </a:r>
          </a:p>
          <a:p>
            <a:pPr>
              <a:buFontTx/>
              <a:buNone/>
              <a:defRPr/>
            </a:pPr>
            <a:r>
              <a:rPr lang="ru-RU" sz="2200" dirty="0" smtClean="0"/>
              <a:t>15 августа 1971 года - кульминация кризиса - США объявили о прекращении обмена долларов на золото для центральных банков. </a:t>
            </a:r>
          </a:p>
          <a:p>
            <a:pPr>
              <a:buFontTx/>
              <a:buNone/>
              <a:defRPr/>
            </a:pPr>
            <a:r>
              <a:rPr lang="ru-RU" sz="2200" dirty="0" smtClean="0"/>
              <a:t>1972 г. - официальная девальвация доллара, введение плавающего курса фунта и его девальвация, формирование европейской валютной зоны </a:t>
            </a: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lnSpcReduction="20000"/>
          </a:bodyPr>
          <a:lstStyle/>
          <a:p>
            <a:pPr algn="ctr">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5.  </a:t>
            </a:r>
            <a:r>
              <a:rPr lang="ru-RU" sz="2000" b="1" dirty="0" smtClean="0">
                <a:solidFill>
                  <a:schemeClr val="bg1"/>
                </a:solidFill>
              </a:rPr>
              <a:t>ЯМАЙСКАЯ ВАЛЮТНАЯ СИСТЕМА </a:t>
            </a:r>
            <a:endParaRPr lang="ru-RU" sz="2000" dirty="0" smtClean="0">
              <a:solidFill>
                <a:schemeClr val="bg1"/>
              </a:solidFill>
            </a:endParaRPr>
          </a:p>
          <a:p>
            <a:pPr algn="ctr">
              <a:defRPr/>
            </a:pPr>
            <a:r>
              <a:rPr lang="ru-RU" sz="2000" b="1" dirty="0" smtClean="0">
                <a:solidFill>
                  <a:schemeClr val="bg1"/>
                </a:solidFill>
              </a:rPr>
              <a:t>И СОВРЕМЕННЫЕ ВАЛЮТНЫЕ ПРОБЛЕМЫ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buFontTx/>
              <a:buNone/>
              <a:defRPr/>
            </a:pPr>
            <a:r>
              <a:rPr lang="ru-RU" sz="2800" dirty="0" smtClean="0"/>
              <a:t>Ямайским (</a:t>
            </a:r>
            <a:r>
              <a:rPr lang="ru-RU" sz="2800" dirty="0" err="1" smtClean="0"/>
              <a:t>Кингстонским</a:t>
            </a:r>
            <a:r>
              <a:rPr lang="ru-RU" sz="2800" dirty="0" smtClean="0"/>
              <a:t>) соглашением были установлены следующие принципы, ставшие основой четвертой валютной системы:</a:t>
            </a:r>
          </a:p>
          <a:p>
            <a:pPr>
              <a:buFontTx/>
              <a:buNone/>
              <a:defRPr/>
            </a:pPr>
            <a:r>
              <a:rPr lang="ru-RU" sz="2800" dirty="0" smtClean="0"/>
              <a:t>1. Официальная демонетизация золота в международных расчетах. Отмена твердой фиксации курсов и золотого </a:t>
            </a:r>
            <a:r>
              <a:rPr lang="ru-RU" sz="2800" dirty="0" err="1" smtClean="0"/>
              <a:t>паритет,а</a:t>
            </a:r>
            <a:r>
              <a:rPr lang="ru-RU" sz="2800" dirty="0" smtClean="0"/>
              <a:t> введение системы плавающих валютных курсов. </a:t>
            </a:r>
          </a:p>
          <a:p>
            <a:pPr>
              <a:buFontTx/>
              <a:buNone/>
              <a:defRPr/>
            </a:pPr>
            <a:r>
              <a:rPr lang="ru-RU" sz="2800" dirty="0" smtClean="0"/>
              <a:t>2. В качестве основной резервной валюты была предложена расчетная денежная единица СДР. Доллар был формально уравнен в правах с другими валютами. Тем не менее, функции резервной валюты продолжает фактически выполнять доллар. Национальные валюты других развитых стран оказались слишком слабы, чтобы противостоять ему. </a:t>
            </a: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a:bodyPr>
          <a:lstStyle/>
          <a:p>
            <a:pPr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5.  </a:t>
            </a:r>
            <a:r>
              <a:rPr lang="ru-RU" sz="2000" b="1" dirty="0" smtClean="0">
                <a:solidFill>
                  <a:schemeClr val="bg1"/>
                </a:solidFill>
              </a:rPr>
              <a:t>ЯМАЙСКАЯ ВАЛЮТНАЯ СИСТЕМА </a:t>
            </a:r>
            <a:endParaRPr lang="ru-RU" sz="2000" dirty="0" smtClean="0">
              <a:solidFill>
                <a:schemeClr val="bg1"/>
              </a:solidFill>
            </a:endParaRPr>
          </a:p>
          <a:p>
            <a:pPr algn="ctr">
              <a:buFontTx/>
              <a:buNone/>
              <a:defRPr/>
            </a:pPr>
            <a:r>
              <a:rPr lang="ru-RU" sz="2000" b="1" dirty="0" smtClean="0">
                <a:solidFill>
                  <a:schemeClr val="bg1"/>
                </a:solidFill>
              </a:rPr>
              <a:t>И СОВРЕМЕННЫЕ ВАЛЮТНЫЕ ПРОБЛЕМЫ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a:buFontTx/>
              <a:buNone/>
              <a:defRPr/>
            </a:pPr>
            <a:r>
              <a:rPr lang="ru-RU" sz="2400" dirty="0" smtClean="0"/>
              <a:t>3. Странам предоставлено право выбора любого валютного режима и порядка регулирования валютных курсов.</a:t>
            </a:r>
          </a:p>
          <a:p>
            <a:pPr>
              <a:buFontTx/>
              <a:buNone/>
              <a:defRPr/>
            </a:pPr>
            <a:r>
              <a:rPr lang="ru-RU" sz="2400" dirty="0" smtClean="0"/>
              <a:t>4. МВФ сохранил за собой роль кредитора при дефицитных платежных балансах. Страны участницы при неблагоприятных тенденциях могут обратиться в МВФ за кредитом для поддержания платежного баланса и курса национальной валюты. Получение кредита автоматически предоставляет МВФ право проводить контрольные мероприятия, получать отчетность от страны должника. В целом, регулирующая роль МВФ усилилась, но его влияние стало более гибким. В этом состояла цель создания Ямайской валютной системы. </a:t>
            </a:r>
            <a:endParaRPr lang="ru-RU" sz="2800" b="1" u="sng" dirty="0" smtClean="0">
              <a:solidFill>
                <a:schemeClr val="bg1"/>
              </a:solidFill>
              <a:effectLst>
                <a:outerShdw blurRad="38100" dist="38100" dir="2700000" algn="tl">
                  <a:srgbClr val="000000">
                    <a:alpha val="43137"/>
                  </a:srgbClr>
                </a:outerShdw>
              </a:effectLst>
            </a:endParaRP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lnSpcReduction="10000"/>
          </a:bodyPr>
          <a:lstStyle/>
          <a:p>
            <a:pPr algn="ctr">
              <a:buFontTx/>
              <a:buNone/>
              <a:defRPr/>
            </a:pPr>
            <a:r>
              <a:rPr lang="ru-RU" sz="2000" b="1" dirty="0" smtClean="0">
                <a:solidFill>
                  <a:schemeClr val="bg1"/>
                </a:solidFill>
                <a:latin typeface="Times New Roman" panose="02020603050405020304" pitchFamily="18" charset="0"/>
                <a:cs typeface="Times New Roman" panose="02020603050405020304" pitchFamily="18" charset="0"/>
              </a:rPr>
              <a:t>5.  </a:t>
            </a:r>
            <a:r>
              <a:rPr lang="ru-RU" sz="2000" b="1" dirty="0" smtClean="0">
                <a:solidFill>
                  <a:schemeClr val="bg1"/>
                </a:solidFill>
              </a:rPr>
              <a:t>ЯМАЙСКАЯ ВАЛЮТНАЯ СИСТЕМА </a:t>
            </a:r>
            <a:endParaRPr lang="ru-RU" sz="2000" dirty="0" smtClean="0">
              <a:solidFill>
                <a:schemeClr val="bg1"/>
              </a:solidFill>
            </a:endParaRPr>
          </a:p>
          <a:p>
            <a:pPr algn="ctr">
              <a:buFontTx/>
              <a:buNone/>
              <a:defRPr/>
            </a:pPr>
            <a:r>
              <a:rPr lang="ru-RU" sz="2000" b="1" dirty="0" smtClean="0">
                <a:solidFill>
                  <a:schemeClr val="bg1"/>
                </a:solidFill>
              </a:rPr>
              <a:t>И СОВРЕМЕННЫЕ ВАЛЮТНЫЕ ПРОБЛЕМЫ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a:buFontTx/>
              <a:buNone/>
              <a:defRPr/>
            </a:pPr>
            <a:r>
              <a:rPr lang="ru-RU" sz="2400" dirty="0" smtClean="0"/>
              <a:t>Современные валютные проблемы.</a:t>
            </a:r>
          </a:p>
          <a:p>
            <a:pPr>
              <a:buFontTx/>
              <a:buNone/>
              <a:defRPr/>
            </a:pPr>
            <a:r>
              <a:rPr lang="ru-RU" sz="2400" dirty="0" smtClean="0"/>
              <a:t>1. Не удалось превратить СДР в мировую резервную валюту, как это было предусмотрено Соглашением. Эмиссия СДР производится по решению стран-участниц при наличии 85% голосов членов Исполнительного комитета МВФ. Выпускаются заранее установленные суммы на определенный период. Они не имеют наличной формы и используются в форме безналичных перечислений на счета стран участниц, некоторых международных организаций и МВФ. Счет СДР дает возможность осуществлять заимствования конвертируемых валют через МВФ. Выпущенные СДР распределяются пропорционально взносу страны в капитал МВФ. Это вызывает недовольство развивающихся стран, которые не могут получить для себя СДР и стать полноправными членами МВФ.</a:t>
            </a:r>
          </a:p>
          <a:p>
            <a:pPr marL="0" indent="0" algn="just">
              <a:buFontTx/>
              <a:buNone/>
              <a:defRPr/>
            </a:pPr>
            <a:endParaRPr lang="ru-RU" sz="2400"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lnSpcReduction="10000"/>
          </a:bodyPr>
          <a:lstStyle/>
          <a:p>
            <a:pPr algn="ctr">
              <a:buFontTx/>
              <a:buNone/>
              <a:defRPr/>
            </a:pPr>
            <a:endParaRPr lang="ru-RU" sz="2000" b="1" dirty="0" smtClean="0">
              <a:solidFill>
                <a:schemeClr val="bg1"/>
              </a:solidFill>
              <a:latin typeface="Times New Roman" panose="02020603050405020304" pitchFamily="18" charset="0"/>
              <a:cs typeface="Times New Roman" panose="02020603050405020304" pitchFamily="18" charset="0"/>
            </a:endParaRPr>
          </a:p>
          <a:p>
            <a:pPr algn="ctr">
              <a:buFontTx/>
              <a:buNone/>
              <a:defRPr/>
            </a:pPr>
            <a:r>
              <a:rPr lang="ru-RU" sz="2000" b="1" dirty="0" smtClean="0">
                <a:solidFill>
                  <a:schemeClr val="bg1"/>
                </a:solidFill>
                <a:latin typeface="Times New Roman" panose="02020603050405020304" pitchFamily="18" charset="0"/>
                <a:cs typeface="Times New Roman" panose="02020603050405020304" pitchFamily="18" charset="0"/>
              </a:rPr>
              <a:t>5.  </a:t>
            </a:r>
            <a:r>
              <a:rPr lang="ru-RU" sz="2000" b="1" dirty="0" smtClean="0">
                <a:solidFill>
                  <a:schemeClr val="bg1"/>
                </a:solidFill>
              </a:rPr>
              <a:t>ЯМАЙСКАЯ ВАЛЮТНАЯ СИСТЕМА </a:t>
            </a:r>
            <a:endParaRPr lang="ru-RU" sz="2000" dirty="0" smtClean="0">
              <a:solidFill>
                <a:schemeClr val="bg1"/>
              </a:solidFill>
            </a:endParaRPr>
          </a:p>
          <a:p>
            <a:pPr algn="ctr">
              <a:buFontTx/>
              <a:buNone/>
              <a:defRPr/>
            </a:pPr>
            <a:r>
              <a:rPr lang="ru-RU" sz="2000" b="1" dirty="0" smtClean="0">
                <a:solidFill>
                  <a:schemeClr val="bg1"/>
                </a:solidFill>
              </a:rPr>
              <a:t>И СОВРЕМЕННЫЕ ВАЛЮТНЫЕ ПРОБЛЕМЫ</a:t>
            </a:r>
            <a:endParaRPr lang="ru-RU" sz="2400" dirty="0" smtClean="0">
              <a:solidFill>
                <a:schemeClr val="bg1"/>
              </a:solidFill>
              <a:latin typeface="Times New Roman" panose="02020603050405020304" pitchFamily="18" charset="0"/>
              <a:cs typeface="Times New Roman" panose="02020603050405020304" pitchFamily="18" charset="0"/>
            </a:endParaRPr>
          </a:p>
          <a:p>
            <a:pPr marL="0" indent="0" algn="ctr">
              <a:buFontTx/>
              <a:buNone/>
              <a:defRPr/>
            </a:pPr>
            <a:endParaRPr lang="ru-RU" sz="2000" dirty="0" smtClean="0">
              <a:solidFill>
                <a:schemeClr val="bg1"/>
              </a:solidFill>
            </a:endParaRPr>
          </a:p>
          <a:p>
            <a:pPr>
              <a:buFontTx/>
              <a:buNone/>
              <a:defRPr/>
            </a:pPr>
            <a:r>
              <a:rPr lang="ru-RU" sz="2800" dirty="0" smtClean="0"/>
              <a:t>2. Доллар сохраняет привилегированное положение. Принцип равенства валют, провозглашенный Ямайским соглашением, не действует. Экономический потенциал США остается самым мощным в мире. США имеют хронически дефицитный платежный баланс. Пользуясь привилегированным положением доллара, они покрывают его ничем не обеспеченной эмиссией долларов, что приводит к наращиванию их массы на еврорынках. Это обстоятельство ставит Европу и мир в зависимость от доллара, усиливает его позиции в мировом обороте. </a:t>
            </a:r>
            <a:endParaRPr lang="ru-RU" b="1" u="sng" dirty="0" smtClean="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000" b="1" dirty="0" smtClean="0">
                <a:solidFill>
                  <a:schemeClr val="bg1"/>
                </a:solidFill>
              </a:rPr>
              <a:t>1</a:t>
            </a:r>
            <a:r>
              <a:rPr lang="ru-RU" sz="2000" b="1" dirty="0">
                <a:solidFill>
                  <a:schemeClr val="bg1"/>
                </a:solidFill>
              </a:rPr>
              <a:t>. ОБЩАЯ ХАРАКТЕРИСТИКА ВАЛЮТНОЙ СИСТЕМЫ</a:t>
            </a:r>
            <a:r>
              <a:rPr lang="ru-RU" sz="2000" dirty="0">
                <a:solidFill>
                  <a:schemeClr val="bg1"/>
                </a:solidFill>
              </a:rPr>
              <a:t>.</a:t>
            </a:r>
          </a:p>
          <a:p>
            <a:pPr marL="95250" indent="620713" algn="just">
              <a:buFontTx/>
              <a:buNone/>
              <a:tabLst>
                <a:tab pos="715963" algn="l"/>
              </a:tabLst>
              <a:defRPr/>
            </a:pPr>
            <a:endParaRPr lang="ru-RU" altLang="ru-RU" sz="1600" b="1" dirty="0" smtClean="0">
              <a:solidFill>
                <a:srgbClr val="3333FF"/>
              </a:solidFill>
            </a:endParaRPr>
          </a:p>
          <a:p>
            <a:pPr marL="0" indent="449263" algn="just">
              <a:lnSpc>
                <a:spcPct val="80000"/>
              </a:lnSpc>
              <a:buFontTx/>
              <a:buNone/>
              <a:tabLst>
                <a:tab pos="715963" algn="l"/>
              </a:tabLst>
              <a:defRPr/>
            </a:pPr>
            <a:r>
              <a:rPr lang="ru-RU" sz="2400" dirty="0">
                <a:latin typeface="Times New Roman" panose="02020603050405020304" pitchFamily="18" charset="0"/>
                <a:cs typeface="Times New Roman" panose="02020603050405020304" pitchFamily="18" charset="0"/>
              </a:rPr>
              <a:t> В формировании валютной системы большое значение имеют процессы глобализации и интернационализации хозяйственной жизни. В этой связи принято </a:t>
            </a:r>
            <a:r>
              <a:rPr lang="ru-RU" sz="2400" dirty="0" smtClean="0">
                <a:latin typeface="Times New Roman" panose="02020603050405020304" pitchFamily="18" charset="0"/>
                <a:cs typeface="Times New Roman" panose="02020603050405020304" pitchFamily="18" charset="0"/>
              </a:rPr>
              <a:t>различать следующие</a:t>
            </a:r>
            <a:r>
              <a:rPr lang="ru-RU" sz="2400" dirty="0">
                <a:latin typeface="Times New Roman" panose="02020603050405020304" pitchFamily="18" charset="0"/>
                <a:cs typeface="Times New Roman" panose="02020603050405020304" pitchFamily="18" charset="0"/>
              </a:rPr>
              <a:t> валютные системы</a:t>
            </a:r>
            <a:r>
              <a:rPr lang="ru-RU" sz="2400" dirty="0" smtClean="0">
                <a:latin typeface="Times New Roman" panose="02020603050405020304" pitchFamily="18" charset="0"/>
                <a:cs typeface="Times New Roman" panose="02020603050405020304" pitchFamily="18" charset="0"/>
              </a:rPr>
              <a:t> :</a:t>
            </a:r>
          </a:p>
          <a:p>
            <a:pPr marL="2333625" indent="0" algn="just">
              <a:lnSpc>
                <a:spcPct val="80000"/>
              </a:lnSpc>
              <a:buFont typeface="Wingdings" panose="05000000000000000000" pitchFamily="2" charset="2"/>
              <a:buChar char="Ø"/>
              <a:defRPr/>
            </a:pPr>
            <a:r>
              <a:rPr lang="ru-RU" sz="2400" dirty="0" smtClean="0">
                <a:latin typeface="Times New Roman" panose="02020603050405020304" pitchFamily="18" charset="0"/>
                <a:cs typeface="Times New Roman" panose="02020603050405020304" pitchFamily="18" charset="0"/>
              </a:rPr>
              <a:t> национальные</a:t>
            </a:r>
          </a:p>
          <a:p>
            <a:pPr marL="2333625" indent="0" algn="just">
              <a:lnSpc>
                <a:spcPct val="80000"/>
              </a:lnSpc>
              <a:buFont typeface="Wingdings" panose="05000000000000000000" pitchFamily="2" charset="2"/>
              <a:buChar char="Ø"/>
              <a:defRPr/>
            </a:pPr>
            <a:r>
              <a:rPr lang="ru-RU" sz="2400" dirty="0" smtClean="0">
                <a:latin typeface="Times New Roman" panose="02020603050405020304" pitchFamily="18" charset="0"/>
                <a:cs typeface="Times New Roman" panose="02020603050405020304" pitchFamily="18" charset="0"/>
              </a:rPr>
              <a:t> мировые, </a:t>
            </a:r>
          </a:p>
          <a:p>
            <a:pPr marL="2333625" indent="0" algn="just">
              <a:lnSpc>
                <a:spcPct val="80000"/>
              </a:lnSpc>
              <a:buFont typeface="Wingdings" panose="05000000000000000000" pitchFamily="2" charset="2"/>
              <a:buChar char="Ø"/>
              <a:defRPr/>
            </a:pPr>
            <a:r>
              <a:rPr lang="ru-RU" sz="2400" dirty="0" smtClean="0">
                <a:latin typeface="Times New Roman" panose="02020603050405020304" pitchFamily="18" charset="0"/>
                <a:cs typeface="Times New Roman" panose="02020603050405020304" pitchFamily="18" charset="0"/>
              </a:rPr>
              <a:t> региональные. </a:t>
            </a:r>
          </a:p>
          <a:p>
            <a:pPr marL="0" indent="0" algn="just">
              <a:lnSpc>
                <a:spcPct val="80000"/>
              </a:lnSpc>
              <a:buFontTx/>
              <a:buNone/>
              <a:tabLst>
                <a:tab pos="715963" algn="l"/>
              </a:tabLst>
              <a:defRPr/>
            </a:pPr>
            <a:r>
              <a:rPr lang="ru-RU" sz="2400"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Национальная </a:t>
            </a:r>
            <a:r>
              <a:rPr lang="ru-RU" sz="2400"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валютная система </a:t>
            </a:r>
            <a:r>
              <a:rPr lang="ru-RU" sz="2800" dirty="0">
                <a:latin typeface="Times New Roman" panose="02020603050405020304" pitchFamily="18" charset="0"/>
                <a:cs typeface="Times New Roman" panose="02020603050405020304" pitchFamily="18" charset="0"/>
              </a:rPr>
              <a:t>является составной часть кредитно-денежной системы страны. Она подчинена целям кредитно-денежной политики национального государства и относительно независима от международных экономических отношений. Валютная политика часто используется в интересах отдельного государства в ущерб интересам других стран</a:t>
            </a:r>
            <a:r>
              <a:rPr lang="ru-RU" sz="2400" dirty="0"/>
              <a:t>. </a:t>
            </a: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a:bodyPr>
          <a:lstStyle/>
          <a:p>
            <a:pPr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5.  </a:t>
            </a:r>
            <a:r>
              <a:rPr lang="ru-RU" sz="2000" b="1" dirty="0" smtClean="0">
                <a:solidFill>
                  <a:schemeClr val="bg1"/>
                </a:solidFill>
              </a:rPr>
              <a:t>ЯМАЙСКАЯ ВАЛЮТНАЯ СИСТЕМА </a:t>
            </a:r>
            <a:endParaRPr lang="ru-RU" sz="2000" dirty="0" smtClean="0">
              <a:solidFill>
                <a:schemeClr val="bg1"/>
              </a:solidFill>
            </a:endParaRPr>
          </a:p>
          <a:p>
            <a:pPr algn="ctr">
              <a:buFontTx/>
              <a:buNone/>
              <a:defRPr/>
            </a:pPr>
            <a:r>
              <a:rPr lang="ru-RU" sz="2000" b="1" dirty="0" smtClean="0">
                <a:solidFill>
                  <a:schemeClr val="bg1"/>
                </a:solidFill>
              </a:rPr>
              <a:t>И СОВРЕМЕННЫЕ ВАЛЮТНЫЕ ПРОБЛЕМЫ</a:t>
            </a:r>
          </a:p>
          <a:p>
            <a:pPr marL="0" indent="0" algn="ctr">
              <a:buFontTx/>
              <a:buNone/>
              <a:defRPr/>
            </a:pPr>
            <a:r>
              <a:rPr lang="ru-RU" sz="2000" dirty="0" smtClean="0">
                <a:solidFill>
                  <a:schemeClr val="bg1"/>
                </a:solidFill>
              </a:rPr>
              <a:t>.</a:t>
            </a:r>
          </a:p>
          <a:p>
            <a:pPr>
              <a:buFontTx/>
              <a:buNone/>
              <a:defRPr/>
            </a:pPr>
            <a:r>
              <a:rPr lang="ru-RU" dirty="0" smtClean="0"/>
              <a:t>3. Режим плавающих валютных курсов рассматривался как средство выравнивания платежных балансов. Но внезапные перемещения «горячих денег» усиливают валютную спекуляцию. Поэтому страны предпочитают режим регулируемого плавания, поддерживая курс на определенном уровне разными методами валютной политики. </a:t>
            </a: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lnSpcReduction="20000"/>
          </a:bodyPr>
          <a:lstStyle/>
          <a:p>
            <a:pPr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5.  </a:t>
            </a:r>
            <a:r>
              <a:rPr lang="ru-RU" sz="2000" b="1" dirty="0" smtClean="0">
                <a:solidFill>
                  <a:schemeClr val="bg1"/>
                </a:solidFill>
              </a:rPr>
              <a:t>ЯМАЙСКАЯ ВАЛЮТНАЯ СИСТЕМА </a:t>
            </a:r>
            <a:endParaRPr lang="ru-RU" sz="2000" dirty="0" smtClean="0">
              <a:solidFill>
                <a:schemeClr val="bg1"/>
              </a:solidFill>
            </a:endParaRPr>
          </a:p>
          <a:p>
            <a:pPr algn="ctr">
              <a:buFontTx/>
              <a:buNone/>
              <a:defRPr/>
            </a:pPr>
            <a:r>
              <a:rPr lang="ru-RU" sz="2000" b="1" dirty="0" smtClean="0">
                <a:solidFill>
                  <a:schemeClr val="bg1"/>
                </a:solidFill>
              </a:rPr>
              <a:t>И СОВРЕМЕННЫЕ ВАЛЮТНЫЕ ПРОБЛЕМЫ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endParaRPr lang="ru-RU" sz="2000" dirty="0" smtClean="0">
              <a:solidFill>
                <a:schemeClr val="bg1"/>
              </a:solidFill>
            </a:endParaRPr>
          </a:p>
          <a:p>
            <a:pPr marL="95250" indent="620713" algn="just">
              <a:buFontTx/>
              <a:buNone/>
              <a:tabLst>
                <a:tab pos="715963" algn="l"/>
              </a:tabLst>
              <a:defRPr/>
            </a:pPr>
            <a:endParaRPr lang="ru-RU" altLang="ru-RU" sz="1600" b="1" dirty="0" smtClean="0">
              <a:solidFill>
                <a:schemeClr val="bg1"/>
              </a:solidFill>
            </a:endParaRPr>
          </a:p>
          <a:p>
            <a:pPr>
              <a:buFontTx/>
              <a:buNone/>
              <a:defRPr/>
            </a:pPr>
            <a:r>
              <a:rPr lang="ru-RU" sz="2800" dirty="0" smtClean="0"/>
              <a:t>Мировые финансовые кризисы выявили необходимость реформирования международной финансовой системы. </a:t>
            </a:r>
          </a:p>
          <a:p>
            <a:pPr>
              <a:buFontTx/>
              <a:buNone/>
              <a:defRPr/>
            </a:pPr>
            <a:r>
              <a:rPr lang="ru-RU" sz="2800" dirty="0" smtClean="0"/>
              <a:t>В первую очередь эта реформа должна коснуться МВФ и МБРР, призванных оказывать поддержку отдельным странам в целях предупреждения и разрешения кризисов. </a:t>
            </a:r>
          </a:p>
          <a:p>
            <a:pPr>
              <a:buFontTx/>
              <a:buNone/>
              <a:defRPr/>
            </a:pPr>
            <a:r>
              <a:rPr lang="ru-RU" sz="2800" dirty="0" smtClean="0"/>
              <a:t>В центре критики - МВФ, осуществлявший мониторинг состояния экономики стран с развивающимися рынками. В ходе этого мониторинга Фонд обращал главное внимание на состояние государственных финансов и недооценил роль неустойчивости финансово-банковского сектора, завышенного курса национальной валюты и дефицита текущего платежного баланса как факторов кризиса. </a:t>
            </a:r>
            <a:endParaRPr lang="ru-RU"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lnSpcReduction="10000"/>
          </a:bodyPr>
          <a:lstStyle/>
          <a:p>
            <a:pPr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5.  </a:t>
            </a:r>
            <a:r>
              <a:rPr lang="ru-RU" sz="2000" b="1" dirty="0" smtClean="0">
                <a:solidFill>
                  <a:schemeClr val="bg1"/>
                </a:solidFill>
              </a:rPr>
              <a:t>ЯМАЙСКАЯ ВАЛЮТНАЯ СИСТЕМА </a:t>
            </a:r>
            <a:endParaRPr lang="ru-RU" sz="2000" dirty="0" smtClean="0">
              <a:solidFill>
                <a:schemeClr val="bg1"/>
              </a:solidFill>
            </a:endParaRPr>
          </a:p>
          <a:p>
            <a:pPr algn="ctr">
              <a:buFontTx/>
              <a:buNone/>
              <a:defRPr/>
            </a:pPr>
            <a:r>
              <a:rPr lang="ru-RU" sz="2000" b="1" dirty="0" smtClean="0">
                <a:solidFill>
                  <a:schemeClr val="bg1"/>
                </a:solidFill>
              </a:rPr>
              <a:t>И СОВРЕМЕННЫЕ ВАЛЮТНЫЕ ПРОБЛЕМЫ</a:t>
            </a:r>
            <a:endParaRPr lang="ru-RU" sz="2400" dirty="0">
              <a:solidFill>
                <a:schemeClr val="bg1"/>
              </a:solidFill>
              <a:latin typeface="Times New Roman" panose="02020603050405020304" pitchFamily="18" charset="0"/>
              <a:cs typeface="Times New Roman" panose="02020603050405020304" pitchFamily="18" charset="0"/>
            </a:endParaRPr>
          </a:p>
          <a:p>
            <a:pPr marL="0" indent="0" algn="ctr">
              <a:buFontTx/>
              <a:buNone/>
              <a:defRPr/>
            </a:pPr>
            <a:r>
              <a:rPr lang="ru-RU" sz="2000" dirty="0" smtClean="0">
                <a:solidFill>
                  <a:schemeClr val="bg1"/>
                </a:solidFill>
              </a:rPr>
              <a:t>.</a:t>
            </a:r>
          </a:p>
          <a:p>
            <a:pPr marL="95250" indent="620713" algn="just">
              <a:buFontTx/>
              <a:buNone/>
              <a:tabLst>
                <a:tab pos="715963" algn="l"/>
              </a:tabLst>
              <a:defRPr/>
            </a:pPr>
            <a:endParaRPr lang="ru-RU" altLang="ru-RU" sz="1600" b="1" dirty="0" smtClean="0">
              <a:solidFill>
                <a:schemeClr val="bg1"/>
              </a:solidFill>
            </a:endParaRPr>
          </a:p>
          <a:p>
            <a:pPr>
              <a:buFontTx/>
              <a:buNone/>
              <a:defRPr/>
            </a:pPr>
            <a:r>
              <a:rPr lang="ru-RU" sz="2000" dirty="0" smtClean="0"/>
              <a:t>Наиболее эффективным является системный подход к разработке направлений реформирования Ямайской валютной системы с учетом эволюции мировой валютной системы в течение 150 лет и новых факторов, в числе: глобализация, регионализация, </a:t>
            </a:r>
            <a:r>
              <a:rPr lang="ru-RU" sz="2000" dirty="0" err="1" smtClean="0"/>
              <a:t>многополярность</a:t>
            </a:r>
            <a:r>
              <a:rPr lang="ru-RU" sz="2000" dirty="0" smtClean="0"/>
              <a:t>, изменение соотношения сил между мировыми экономическими и финансовыми центрами. </a:t>
            </a:r>
          </a:p>
          <a:p>
            <a:pPr>
              <a:buFontTx/>
              <a:buNone/>
              <a:defRPr/>
            </a:pPr>
            <a:r>
              <a:rPr lang="ru-RU" sz="2000" dirty="0" smtClean="0"/>
              <a:t>В числе обсуждаемых предложений о реформе Ямайской валютной системы: </a:t>
            </a:r>
          </a:p>
          <a:p>
            <a:pPr>
              <a:buFontTx/>
              <a:buNone/>
              <a:defRPr/>
            </a:pPr>
            <a:r>
              <a:rPr lang="ru-RU" sz="2000" dirty="0" smtClean="0"/>
              <a:t>сохранение </a:t>
            </a:r>
            <a:r>
              <a:rPr lang="ru-RU" sz="2000" dirty="0" err="1" smtClean="0"/>
              <a:t>моновалютной</a:t>
            </a:r>
            <a:r>
              <a:rPr lang="ru-RU" sz="2000" dirty="0" smtClean="0"/>
              <a:t> системы на основе доллара; </a:t>
            </a:r>
          </a:p>
          <a:p>
            <a:pPr>
              <a:buFontTx/>
              <a:buNone/>
              <a:defRPr/>
            </a:pPr>
            <a:r>
              <a:rPr lang="ru-RU" sz="2000" dirty="0" smtClean="0"/>
              <a:t>формирование </a:t>
            </a:r>
            <a:r>
              <a:rPr lang="ru-RU" sz="2000" dirty="0" err="1" smtClean="0"/>
              <a:t>двухвалютной</a:t>
            </a:r>
            <a:r>
              <a:rPr lang="ru-RU" sz="2000" dirty="0" smtClean="0"/>
              <a:t> системы на основе доллара и евро; </a:t>
            </a:r>
          </a:p>
          <a:p>
            <a:pPr>
              <a:buFontTx/>
              <a:buNone/>
              <a:defRPr/>
            </a:pPr>
            <a:r>
              <a:rPr lang="ru-RU" sz="2000" dirty="0" smtClean="0"/>
              <a:t>создание </a:t>
            </a:r>
            <a:r>
              <a:rPr lang="ru-RU" sz="2000" dirty="0" err="1" smtClean="0"/>
              <a:t>многовалютной</a:t>
            </a:r>
            <a:r>
              <a:rPr lang="ru-RU" sz="2000" dirty="0" smtClean="0"/>
              <a:t> системы на основе наиболее используемых в мировой экономике валют; </a:t>
            </a:r>
          </a:p>
          <a:p>
            <a:pPr>
              <a:buFontTx/>
              <a:buNone/>
              <a:defRPr/>
            </a:pPr>
            <a:r>
              <a:rPr lang="ru-RU" sz="2000" dirty="0" smtClean="0"/>
              <a:t>введение системы, основанной на региональных валютах; </a:t>
            </a:r>
          </a:p>
          <a:p>
            <a:pPr>
              <a:buFontTx/>
              <a:buNone/>
              <a:defRPr/>
            </a:pPr>
            <a:r>
              <a:rPr lang="ru-RU" sz="2000" dirty="0" smtClean="0"/>
              <a:t>расширение использования СДР как единой мировой резервной валюты; </a:t>
            </a:r>
          </a:p>
          <a:p>
            <a:pPr>
              <a:buFontTx/>
              <a:buNone/>
              <a:defRPr/>
            </a:pPr>
            <a:r>
              <a:rPr lang="ru-RU" sz="2000" dirty="0" smtClean="0"/>
              <a:t>возвращение к золотому стандарту; </a:t>
            </a:r>
          </a:p>
          <a:p>
            <a:pPr>
              <a:buFontTx/>
              <a:buNone/>
              <a:defRPr/>
            </a:pPr>
            <a:r>
              <a:rPr lang="ru-RU" sz="2000" dirty="0" smtClean="0"/>
              <a:t>создание </a:t>
            </a:r>
            <a:r>
              <a:rPr lang="ru-RU" sz="2000" dirty="0" err="1" smtClean="0"/>
              <a:t>многовалютного</a:t>
            </a:r>
            <a:r>
              <a:rPr lang="ru-RU" sz="2000" dirty="0" smtClean="0"/>
              <a:t> или многотоварного стандарта и др. </a:t>
            </a:r>
            <a:endParaRPr lang="ru-RU" sz="2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250825" y="0"/>
            <a:ext cx="8640763" cy="6742113"/>
          </a:xfrm>
        </p:spPr>
        <p:txBody>
          <a:bodyPr>
            <a:normAutofit fontScale="92500"/>
          </a:bodyPr>
          <a:lstStyle/>
          <a:p>
            <a:pPr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000" b="1" dirty="0" smtClean="0">
                <a:solidFill>
                  <a:schemeClr val="bg1"/>
                </a:solidFill>
                <a:latin typeface="Times New Roman" panose="02020603050405020304" pitchFamily="18" charset="0"/>
                <a:cs typeface="Times New Roman" panose="02020603050405020304" pitchFamily="18" charset="0"/>
              </a:rPr>
              <a:t>ДОМАШНЕЕ ЗАДАНИЕ  ПО ТЕМЕ 2</a:t>
            </a:r>
          </a:p>
          <a:p>
            <a:pPr algn="ctr">
              <a:buFontTx/>
              <a:buNone/>
              <a:defRPr/>
            </a:pPr>
            <a:r>
              <a:rPr lang="ru-RU" sz="2000" b="1" dirty="0" smtClean="0">
                <a:solidFill>
                  <a:schemeClr val="bg1"/>
                </a:solidFill>
                <a:latin typeface="Times New Roman" panose="02020603050405020304" pitchFamily="18" charset="0"/>
                <a:cs typeface="Times New Roman" panose="02020603050405020304" pitchFamily="18" charset="0"/>
              </a:rPr>
              <a:t>Подготовить ответы на вопросы.</a:t>
            </a:r>
            <a:endParaRPr lang="ru-RU" sz="2000" dirty="0" smtClean="0">
              <a:solidFill>
                <a:schemeClr val="bg1"/>
              </a:solidFill>
            </a:endParaRPr>
          </a:p>
          <a:p>
            <a:pPr marL="95250" indent="620713" algn="just">
              <a:buFontTx/>
              <a:buNone/>
              <a:tabLst>
                <a:tab pos="715963" algn="l"/>
              </a:tabLst>
              <a:defRPr/>
            </a:pPr>
            <a:endParaRPr lang="ru-RU" altLang="ru-RU" sz="1600" b="1" dirty="0" smtClean="0">
              <a:solidFill>
                <a:schemeClr val="bg1"/>
              </a:solidFill>
            </a:endParaRPr>
          </a:p>
          <a:p>
            <a:pPr marL="95250" indent="620713" algn="just">
              <a:buFontTx/>
              <a:buNone/>
              <a:tabLst>
                <a:tab pos="715963" algn="l"/>
              </a:tabLst>
              <a:defRPr/>
            </a:pPr>
            <a:endParaRPr lang="ru-RU" altLang="ru-RU" sz="1600" b="1" dirty="0" smtClean="0">
              <a:solidFill>
                <a:schemeClr val="bg1"/>
              </a:solidFill>
            </a:endParaRPr>
          </a:p>
          <a:p>
            <a:pPr>
              <a:buFontTx/>
              <a:buNone/>
              <a:defRPr/>
            </a:pPr>
            <a:r>
              <a:rPr lang="ru-RU" sz="2000" dirty="0" smtClean="0"/>
              <a:t> </a:t>
            </a:r>
            <a:r>
              <a:rPr lang="ru-RU" sz="2400" dirty="0" smtClean="0">
                <a:solidFill>
                  <a:srgbClr val="3333FF"/>
                </a:solidFill>
              </a:rPr>
              <a:t>1. Перечислите      ключевые       характеристики эффективной      международной валютной системы. Существующая система</a:t>
            </a:r>
          </a:p>
          <a:p>
            <a:pPr>
              <a:buFontTx/>
              <a:buNone/>
              <a:defRPr/>
            </a:pPr>
            <a:r>
              <a:rPr lang="ru-RU" sz="2400" dirty="0" smtClean="0">
                <a:solidFill>
                  <a:srgbClr val="3333FF"/>
                </a:solidFill>
              </a:rPr>
              <a:t>      удовлетворяет этим требованиям?</a:t>
            </a:r>
          </a:p>
          <a:p>
            <a:pPr>
              <a:buFontTx/>
              <a:buNone/>
              <a:defRPr/>
            </a:pPr>
            <a:r>
              <a:rPr lang="ru-RU" sz="2400" dirty="0" smtClean="0">
                <a:solidFill>
                  <a:srgbClr val="3333FF"/>
                </a:solidFill>
              </a:rPr>
              <a:t> 2. Перечислите основные проблемы, существующие в </a:t>
            </a:r>
            <a:r>
              <a:rPr lang="ru-RU" sz="2400" dirty="0" err="1" smtClean="0">
                <a:solidFill>
                  <a:srgbClr val="3333FF"/>
                </a:solidFill>
              </a:rPr>
              <a:t>Бреттон-вудской</a:t>
            </a:r>
            <a:r>
              <a:rPr lang="ru-RU" sz="2400" dirty="0" smtClean="0">
                <a:solidFill>
                  <a:srgbClr val="3333FF"/>
                </a:solidFill>
              </a:rPr>
              <a:t> системе. Какие проблемы характерны для современной системы?</a:t>
            </a:r>
          </a:p>
          <a:p>
            <a:pPr>
              <a:buFontTx/>
              <a:buNone/>
              <a:defRPr/>
            </a:pPr>
            <a:r>
              <a:rPr lang="ru-RU" sz="2400" dirty="0" smtClean="0">
                <a:solidFill>
                  <a:srgbClr val="3333FF"/>
                </a:solidFill>
              </a:rPr>
              <a:t>3. Почему СДР часто называют “бумажное золото”? Какую роль они играют в существующей валютной системе?</a:t>
            </a:r>
          </a:p>
          <a:p>
            <a:pPr>
              <a:buFontTx/>
              <a:buNone/>
              <a:defRPr/>
            </a:pPr>
            <a:r>
              <a:rPr lang="ru-RU" sz="2400" dirty="0" smtClean="0">
                <a:solidFill>
                  <a:srgbClr val="3333FF"/>
                </a:solidFill>
              </a:rPr>
              <a:t>4. Что представляет собой источник финансовых фондов для МВФ? Что является основой для определения вклада страны? Какая страна имеет самый большой вклад в МВФ?</a:t>
            </a:r>
          </a:p>
          <a:p>
            <a:pPr>
              <a:buFontTx/>
              <a:buNone/>
              <a:defRPr/>
            </a:pPr>
            <a:r>
              <a:rPr lang="ru-RU" sz="2400" dirty="0" smtClean="0">
                <a:solidFill>
                  <a:srgbClr val="3333FF"/>
                </a:solidFill>
              </a:rPr>
              <a:t>5. Перечислите первичные цели МВФ.  Изменились ли они?</a:t>
            </a:r>
          </a:p>
          <a:p>
            <a:pPr>
              <a:buFontTx/>
              <a:buNone/>
              <a:defRPr/>
            </a:pPr>
            <a:r>
              <a:rPr lang="ru-RU" sz="2400" dirty="0" smtClean="0">
                <a:solidFill>
                  <a:srgbClr val="3333FF"/>
                </a:solidFill>
              </a:rPr>
              <a:t>6. Почему зона целевых пределов содержит как наилучший, так и наихудший гибкий и фиксированный валютный курс?</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Содержимое 1"/>
          <p:cNvSpPr>
            <a:spLocks noGrp="1"/>
          </p:cNvSpPr>
          <p:nvPr>
            <p:ph idx="4294967295"/>
          </p:nvPr>
        </p:nvSpPr>
        <p:spPr>
          <a:xfrm>
            <a:off x="285750" y="1214438"/>
            <a:ext cx="8640763" cy="5143500"/>
          </a:xfrm>
        </p:spPr>
        <p:txBody>
          <a:bodyPr/>
          <a:lstStyle/>
          <a:p>
            <a:pPr>
              <a:buFontTx/>
              <a:buNone/>
            </a:pPr>
            <a:r>
              <a:rPr lang="ru-RU" sz="2400" smtClean="0">
                <a:solidFill>
                  <a:srgbClr val="3333FF"/>
                </a:solidFill>
              </a:rPr>
              <a:t>7. Зона целевых пределов будет работать, если есть согласование экономической политики среди стран-участников. С другой стороны, если существует эффективное согласование денежной и фискальной политики среди стран участников, то нет необходимости для зоны целевых пределов. В чем заключается логика данной формулировки?</a:t>
            </a:r>
          </a:p>
          <a:p>
            <a:pPr>
              <a:buFontTx/>
              <a:buNone/>
            </a:pPr>
            <a:r>
              <a:rPr lang="ru-RU" sz="2400" smtClean="0">
                <a:solidFill>
                  <a:srgbClr val="3333FF"/>
                </a:solidFill>
              </a:rPr>
              <a:t>8. В чем сходство и в чем различие между золотым стандартом и  мировым центральным банком?</a:t>
            </a:r>
          </a:p>
          <a:p>
            <a:pPr>
              <a:buFontTx/>
              <a:buNone/>
            </a:pPr>
            <a:r>
              <a:rPr lang="ru-RU" sz="2400" smtClean="0">
                <a:solidFill>
                  <a:srgbClr val="3333FF"/>
                </a:solidFill>
              </a:rPr>
              <a:t>9. Используя термины валюта, мировое хозяйство, международный обмен результатами деятельности, резиденты, нерезиденты дайте определение международным валютным отношениям</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642938" y="1214438"/>
            <a:ext cx="7997825" cy="4884737"/>
          </a:xfrm>
        </p:spPr>
        <p:txBody>
          <a:bodyPr>
            <a:normAutofit/>
          </a:bodyPr>
          <a:lstStyle/>
          <a:p>
            <a:pPr>
              <a:buFontTx/>
              <a:buNone/>
              <a:defRPr/>
            </a:pPr>
            <a:endParaRPr lang="ru-RU" sz="2400" dirty="0" smtClean="0">
              <a:solidFill>
                <a:srgbClr val="3333FF"/>
              </a:solidFill>
            </a:endParaRPr>
          </a:p>
          <a:p>
            <a:pPr>
              <a:buFontTx/>
              <a:buNone/>
              <a:defRPr/>
            </a:pPr>
            <a:r>
              <a:rPr lang="ru-RU" sz="2400" dirty="0" smtClean="0">
                <a:solidFill>
                  <a:srgbClr val="3333FF"/>
                </a:solidFill>
              </a:rPr>
              <a:t>10. Назовите отличия валютных систем:</a:t>
            </a:r>
          </a:p>
          <a:p>
            <a:pPr marL="1701800">
              <a:buFont typeface="Arial" pitchFamily="34" charset="0"/>
              <a:buChar char="•"/>
              <a:defRPr/>
            </a:pPr>
            <a:r>
              <a:rPr lang="ru-RU" sz="2400" dirty="0" smtClean="0">
                <a:solidFill>
                  <a:srgbClr val="3333FF"/>
                </a:solidFill>
              </a:rPr>
              <a:t>Парижская   </a:t>
            </a:r>
          </a:p>
          <a:p>
            <a:pPr marL="1701800">
              <a:buFont typeface="Arial" pitchFamily="34" charset="0"/>
              <a:buChar char="•"/>
              <a:defRPr/>
            </a:pPr>
            <a:r>
              <a:rPr lang="ru-RU" sz="2400" dirty="0" smtClean="0">
                <a:solidFill>
                  <a:srgbClr val="3333FF"/>
                </a:solidFill>
              </a:rPr>
              <a:t>Генуэзская  </a:t>
            </a:r>
          </a:p>
          <a:p>
            <a:pPr marL="1701800">
              <a:buFont typeface="Arial" pitchFamily="34" charset="0"/>
              <a:buChar char="•"/>
              <a:defRPr/>
            </a:pPr>
            <a:r>
              <a:rPr lang="ru-RU" sz="2400" dirty="0" err="1" smtClean="0">
                <a:solidFill>
                  <a:srgbClr val="3333FF"/>
                </a:solidFill>
              </a:rPr>
              <a:t>Бреттон-вудская</a:t>
            </a:r>
            <a:r>
              <a:rPr lang="ru-RU" sz="2400" dirty="0" smtClean="0">
                <a:solidFill>
                  <a:srgbClr val="3333FF"/>
                </a:solidFill>
              </a:rPr>
              <a:t>  </a:t>
            </a:r>
          </a:p>
          <a:p>
            <a:pPr marL="1701800">
              <a:buFont typeface="Arial" pitchFamily="34" charset="0"/>
              <a:buChar char="•"/>
              <a:defRPr/>
            </a:pPr>
            <a:r>
              <a:rPr lang="ru-RU" sz="2400" dirty="0" smtClean="0">
                <a:solidFill>
                  <a:srgbClr val="3333FF"/>
                </a:solidFill>
              </a:rPr>
              <a:t>Ямайская</a:t>
            </a:r>
          </a:p>
          <a:p>
            <a:pPr>
              <a:buFontTx/>
              <a:buNone/>
              <a:defRPr/>
            </a:pPr>
            <a:r>
              <a:rPr lang="ru-RU" sz="2400" dirty="0" smtClean="0">
                <a:solidFill>
                  <a:srgbClr val="3333FF"/>
                </a:solidFill>
              </a:rPr>
              <a:t>11.      Назовите основные элементы и механизмы мировой валютной    системы.</a:t>
            </a:r>
          </a:p>
          <a:p>
            <a:pPr>
              <a:buFontTx/>
              <a:buNone/>
              <a:defRPr/>
            </a:pPr>
            <a:r>
              <a:rPr lang="ru-RU" sz="2400" dirty="0" smtClean="0">
                <a:solidFill>
                  <a:srgbClr val="3333FF"/>
                </a:solidFill>
              </a:rPr>
              <a:t>12. Что такое резервная валюта? Назовите валюты, выполняющие роль резервных в системах, названных в п.10.</a:t>
            </a:r>
            <a:endParaRPr lang="ru-RU" sz="2400" dirty="0">
              <a:solidFill>
                <a:srgbClr val="3333FF"/>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000" b="1" dirty="0" smtClean="0">
                <a:solidFill>
                  <a:schemeClr val="bg1"/>
                </a:solidFill>
              </a:rPr>
              <a:t>1</a:t>
            </a:r>
            <a:r>
              <a:rPr lang="ru-RU" sz="2000" b="1" dirty="0">
                <a:solidFill>
                  <a:schemeClr val="bg1"/>
                </a:solidFill>
              </a:rPr>
              <a:t>. ОБЩАЯ ХАРАКТЕРИСТИКА ВАЛЮТНОЙ СИСТЕМЫ</a:t>
            </a:r>
            <a:r>
              <a:rPr lang="ru-RU" sz="2000" dirty="0">
                <a:solidFill>
                  <a:schemeClr val="bg1"/>
                </a:solidFill>
              </a:rPr>
              <a:t>.</a:t>
            </a:r>
          </a:p>
          <a:p>
            <a:pPr marL="95250" indent="620713" algn="just">
              <a:buFontTx/>
              <a:buNone/>
              <a:tabLst>
                <a:tab pos="715963" algn="l"/>
              </a:tabLst>
              <a:defRPr/>
            </a:pPr>
            <a:endParaRPr lang="ru-RU" altLang="ru-RU" sz="1600" b="1" dirty="0" smtClean="0">
              <a:solidFill>
                <a:srgbClr val="3333FF"/>
              </a:solidFill>
            </a:endParaRPr>
          </a:p>
          <a:p>
            <a:pPr marL="0" indent="0" algn="ctr">
              <a:buFontTx/>
              <a:buNone/>
              <a:defRPr/>
            </a:pPr>
            <a:r>
              <a:rPr lang="ru-RU" sz="2400" dirty="0">
                <a:solidFill>
                  <a:srgbClr val="C00000"/>
                </a:solidFill>
                <a:effectLst>
                  <a:outerShdw blurRad="38100" dist="38100" dir="2700000" algn="tl">
                    <a:srgbClr val="000000">
                      <a:alpha val="43137"/>
                    </a:srgbClr>
                  </a:outerShdw>
                </a:effectLst>
              </a:rPr>
              <a:t> </a:t>
            </a:r>
            <a:r>
              <a:rPr lang="ru-RU" sz="2400"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Национальная валютная система включает следующие элементы:</a:t>
            </a:r>
          </a:p>
          <a:p>
            <a:pPr marL="269875" indent="0">
              <a:buFont typeface="Wingdings" panose="05000000000000000000" pitchFamily="2" charset="2"/>
              <a:buChar char="Ø"/>
              <a:tabLst>
                <a:tab pos="269875" algn="l"/>
                <a:tab pos="444500" algn="l"/>
                <a:tab pos="636588" algn="l"/>
                <a:tab pos="715963" algn="l"/>
              </a:tabLst>
              <a:defRPr/>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национальная валюта;</a:t>
            </a:r>
          </a:p>
          <a:p>
            <a:pPr marL="269875" indent="0">
              <a:buFont typeface="Wingdings" panose="05000000000000000000" pitchFamily="2" charset="2"/>
              <a:buChar char="Ø"/>
              <a:tabLst>
                <a:tab pos="269875" algn="l"/>
                <a:tab pos="444500" algn="l"/>
                <a:tab pos="636588" algn="l"/>
                <a:tab pos="715963" algn="l"/>
              </a:tabLst>
              <a:defRPr/>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наличие </a:t>
            </a:r>
            <a:r>
              <a:rPr lang="ru-RU" sz="2400" dirty="0">
                <a:latin typeface="Times New Roman" panose="02020603050405020304" pitchFamily="18" charset="0"/>
                <a:cs typeface="Times New Roman" panose="02020603050405020304" pitchFamily="18" charset="0"/>
              </a:rPr>
              <a:t>или отсутствие валютных ограничений;</a:t>
            </a:r>
          </a:p>
          <a:p>
            <a:pPr marL="269875" indent="0">
              <a:buFont typeface="Wingdings" panose="05000000000000000000" pitchFamily="2" charset="2"/>
              <a:buChar char="Ø"/>
              <a:tabLst>
                <a:tab pos="269875" algn="l"/>
                <a:tab pos="444500" algn="l"/>
                <a:tab pos="636588" algn="l"/>
                <a:tab pos="715963" algn="l"/>
              </a:tabLst>
              <a:defRPr/>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режим курса национальной валюты;</a:t>
            </a:r>
          </a:p>
          <a:p>
            <a:pPr marL="269875" indent="0">
              <a:buFont typeface="Wingdings" panose="05000000000000000000" pitchFamily="2" charset="2"/>
              <a:buChar char="Ø"/>
              <a:tabLst>
                <a:tab pos="269875" algn="l"/>
                <a:tab pos="444500" algn="l"/>
                <a:tab pos="636588" algn="l"/>
                <a:tab pos="715963" algn="l"/>
              </a:tabLst>
              <a:defRPr/>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режим национального валютного рынка, рынков золота и драгоценных камней;</a:t>
            </a:r>
          </a:p>
          <a:p>
            <a:pPr marL="269875" indent="0">
              <a:buFont typeface="Wingdings" panose="05000000000000000000" pitchFamily="2" charset="2"/>
              <a:buChar char="Ø"/>
              <a:tabLst>
                <a:tab pos="269875" algn="l"/>
                <a:tab pos="444500" algn="l"/>
                <a:tab pos="636588" algn="l"/>
                <a:tab pos="715963" algn="l"/>
              </a:tabLst>
              <a:defRPr/>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международные кредитные средства и регламентация их использования;</a:t>
            </a:r>
          </a:p>
          <a:p>
            <a:pPr marL="269875" indent="0">
              <a:buFont typeface="Wingdings" panose="05000000000000000000" pitchFamily="2" charset="2"/>
              <a:buChar char="Ø"/>
              <a:tabLst>
                <a:tab pos="269875" algn="l"/>
                <a:tab pos="444500" algn="l"/>
                <a:tab pos="636588" algn="l"/>
                <a:tab pos="715963" algn="l"/>
              </a:tabLst>
              <a:defRPr/>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регламентация международных расчетов;</a:t>
            </a:r>
          </a:p>
          <a:p>
            <a:pPr marL="269875" indent="0">
              <a:buFont typeface="Wingdings" panose="05000000000000000000" pitchFamily="2" charset="2"/>
              <a:buChar char="Ø"/>
              <a:tabLst>
                <a:tab pos="269875" algn="l"/>
                <a:tab pos="444500" algn="l"/>
                <a:tab pos="636588" algn="l"/>
                <a:tab pos="715963" algn="l"/>
              </a:tabLst>
              <a:defRPr/>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система </a:t>
            </a:r>
            <a:r>
              <a:rPr lang="ru-RU" sz="2400" dirty="0">
                <a:latin typeface="Times New Roman" panose="02020603050405020304" pitchFamily="18" charset="0"/>
                <a:cs typeface="Times New Roman" panose="02020603050405020304" pitchFamily="18" charset="0"/>
              </a:rPr>
              <a:t>национальных государственных органов, регулирующих валютные отношения и осуществляющих валютный контроль</a:t>
            </a:r>
            <a:r>
              <a:rPr lang="ru-RU" sz="2400" dirty="0"/>
              <a:t>.</a:t>
            </a: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000" b="1" dirty="0" smtClean="0">
                <a:solidFill>
                  <a:schemeClr val="bg1"/>
                </a:solidFill>
              </a:rPr>
              <a:t>1</a:t>
            </a:r>
            <a:r>
              <a:rPr lang="ru-RU" sz="2000" b="1" dirty="0">
                <a:solidFill>
                  <a:schemeClr val="bg1"/>
                </a:solidFill>
              </a:rPr>
              <a:t>. ОБЩАЯ ХАРАКТЕРИСТИКА ВАЛЮТНОЙ СИСТЕМЫ</a:t>
            </a:r>
            <a:r>
              <a:rPr lang="ru-RU" sz="2000" dirty="0">
                <a:solidFill>
                  <a:schemeClr val="bg1"/>
                </a:solidFill>
              </a:rPr>
              <a:t>.</a:t>
            </a:r>
          </a:p>
          <a:p>
            <a:pPr marL="95250" indent="620713" algn="just">
              <a:buFontTx/>
              <a:buNone/>
              <a:tabLst>
                <a:tab pos="715963" algn="l"/>
              </a:tabLst>
              <a:defRPr/>
            </a:pPr>
            <a:endParaRPr lang="ru-RU" altLang="ru-RU" sz="1600" b="1" dirty="0" smtClean="0">
              <a:solidFill>
                <a:srgbClr val="3333FF"/>
              </a:solidFill>
            </a:endParaRPr>
          </a:p>
          <a:p>
            <a:pPr marL="0" indent="444500" algn="just">
              <a:buFontTx/>
              <a:buNone/>
              <a:defRPr/>
            </a:pPr>
            <a:r>
              <a:rPr lang="ru-RU" sz="2300"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Мировая валютная система </a:t>
            </a:r>
            <a:r>
              <a:rPr lang="ru-RU" sz="2300" dirty="0">
                <a:latin typeface="Times New Roman" panose="02020603050405020304" pitchFamily="18" charset="0"/>
                <a:cs typeface="Times New Roman" panose="02020603050405020304" pitchFamily="18" charset="0"/>
              </a:rPr>
              <a:t>представляет собой форму организации международных валютных отношений, которая сложилась исторически и закреплена международными соглашениями. </a:t>
            </a:r>
            <a:endParaRPr lang="ru-RU" sz="2300" dirty="0" smtClean="0">
              <a:latin typeface="Times New Roman" panose="02020603050405020304" pitchFamily="18" charset="0"/>
              <a:cs typeface="Times New Roman" panose="02020603050405020304" pitchFamily="18" charset="0"/>
            </a:endParaRPr>
          </a:p>
          <a:p>
            <a:pPr marL="0" indent="444500" algn="ctr">
              <a:buFontTx/>
              <a:buNone/>
              <a:defRPr/>
            </a:pPr>
            <a:r>
              <a:rPr lang="ru-RU" sz="2300" u="sng" dirty="0" smtClean="0">
                <a:latin typeface="Times New Roman" panose="02020603050405020304" pitchFamily="18" charset="0"/>
                <a:cs typeface="Times New Roman" panose="02020603050405020304" pitchFamily="18" charset="0"/>
              </a:rPr>
              <a:t>К элементам мировой валютной системы относятся:</a:t>
            </a:r>
            <a:endParaRPr lang="ru-RU" sz="2300" u="sng" dirty="0">
              <a:latin typeface="Times New Roman" panose="02020603050405020304" pitchFamily="18" charset="0"/>
              <a:cs typeface="Times New Roman" panose="02020603050405020304" pitchFamily="18" charset="0"/>
            </a:endParaRPr>
          </a:p>
          <a:p>
            <a:pPr marL="3175" indent="14288" algn="just">
              <a:buFont typeface="Wingdings" panose="05000000000000000000" pitchFamily="2" charset="2"/>
              <a:buChar char="Ø"/>
              <a:tabLst>
                <a:tab pos="269875" algn="l"/>
                <a:tab pos="357188" algn="l"/>
              </a:tabLst>
              <a:defRPr/>
            </a:pPr>
            <a:r>
              <a:rPr lang="ru-RU" sz="2300" dirty="0">
                <a:latin typeface="Times New Roman" panose="02020603050405020304" pitchFamily="18" charset="0"/>
                <a:cs typeface="Times New Roman" panose="02020603050405020304" pitchFamily="18" charset="0"/>
              </a:rPr>
              <a:t>    </a:t>
            </a:r>
            <a:r>
              <a:rPr lang="ru-RU" sz="2100" dirty="0" smtClean="0">
                <a:latin typeface="Times New Roman" panose="02020603050405020304" pitchFamily="18" charset="0"/>
                <a:cs typeface="Times New Roman" panose="02020603050405020304" pitchFamily="18" charset="0"/>
              </a:rPr>
              <a:t>резервные </a:t>
            </a:r>
            <a:r>
              <a:rPr lang="ru-RU" sz="2100" dirty="0">
                <a:latin typeface="Times New Roman" panose="02020603050405020304" pitchFamily="18" charset="0"/>
                <a:cs typeface="Times New Roman" panose="02020603050405020304" pitchFamily="18" charset="0"/>
              </a:rPr>
              <a:t>валюты, международные расчетные единицы;</a:t>
            </a:r>
          </a:p>
          <a:p>
            <a:pPr marL="3175" indent="14288" algn="just">
              <a:buFont typeface="Wingdings" panose="05000000000000000000" pitchFamily="2" charset="2"/>
              <a:buChar char="Ø"/>
              <a:tabLst>
                <a:tab pos="269875" algn="l"/>
                <a:tab pos="357188" algn="l"/>
              </a:tabLst>
              <a:defRPr/>
            </a:pPr>
            <a:r>
              <a:rPr lang="ru-RU" sz="2100" dirty="0">
                <a:latin typeface="Times New Roman" panose="02020603050405020304" pitchFamily="18" charset="0"/>
                <a:cs typeface="Times New Roman" panose="02020603050405020304" pitchFamily="18" charset="0"/>
              </a:rPr>
              <a:t>    </a:t>
            </a:r>
            <a:r>
              <a:rPr lang="ru-RU" sz="2100" dirty="0" smtClean="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условия взаимной обратимости валют;</a:t>
            </a:r>
          </a:p>
          <a:p>
            <a:pPr marL="3175" indent="14288" algn="just">
              <a:buFont typeface="Wingdings" panose="05000000000000000000" pitchFamily="2" charset="2"/>
              <a:buChar char="Ø"/>
              <a:tabLst>
                <a:tab pos="269875" algn="l"/>
                <a:tab pos="357188" algn="l"/>
              </a:tabLst>
              <a:defRPr/>
            </a:pPr>
            <a:r>
              <a:rPr lang="ru-RU" sz="2100" dirty="0">
                <a:latin typeface="Times New Roman" panose="02020603050405020304" pitchFamily="18" charset="0"/>
                <a:cs typeface="Times New Roman" panose="02020603050405020304" pitchFamily="18" charset="0"/>
              </a:rPr>
              <a:t>    </a:t>
            </a:r>
            <a:r>
              <a:rPr lang="ru-RU" sz="2100" dirty="0" smtClean="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международная валютная ликвидность;</a:t>
            </a:r>
          </a:p>
          <a:p>
            <a:pPr marL="3175" indent="14288" algn="just">
              <a:buFont typeface="Wingdings" panose="05000000000000000000" pitchFamily="2" charset="2"/>
              <a:buChar char="Ø"/>
              <a:tabLst>
                <a:tab pos="269875" algn="l"/>
                <a:tab pos="357188" algn="l"/>
              </a:tabLst>
              <a:defRPr/>
            </a:pPr>
            <a:r>
              <a:rPr lang="ru-RU" sz="2100" dirty="0">
                <a:latin typeface="Times New Roman" panose="02020603050405020304" pitchFamily="18" charset="0"/>
                <a:cs typeface="Times New Roman" panose="02020603050405020304" pitchFamily="18" charset="0"/>
              </a:rPr>
              <a:t>     </a:t>
            </a:r>
            <a:r>
              <a:rPr lang="ru-RU" sz="2100" dirty="0" smtClean="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межгосударственное регулирование валютных ограничений;</a:t>
            </a:r>
          </a:p>
          <a:p>
            <a:pPr marL="3175" indent="14288" algn="just">
              <a:buFont typeface="Wingdings" panose="05000000000000000000" pitchFamily="2" charset="2"/>
              <a:buChar char="Ø"/>
              <a:tabLst>
                <a:tab pos="269875" algn="l"/>
                <a:tab pos="357188" algn="l"/>
              </a:tabLst>
              <a:defRPr/>
            </a:pPr>
            <a:r>
              <a:rPr lang="ru-RU" sz="2100" dirty="0">
                <a:latin typeface="Times New Roman" panose="02020603050405020304" pitchFamily="18" charset="0"/>
                <a:cs typeface="Times New Roman" panose="02020603050405020304" pitchFamily="18" charset="0"/>
              </a:rPr>
              <a:t>     </a:t>
            </a:r>
            <a:r>
              <a:rPr lang="ru-RU" sz="2100" dirty="0" smtClean="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унификацию правил использования международных кредитных средств;</a:t>
            </a:r>
          </a:p>
          <a:p>
            <a:pPr marL="3175" indent="14288" algn="just">
              <a:buFont typeface="Wingdings" panose="05000000000000000000" pitchFamily="2" charset="2"/>
              <a:buChar char="Ø"/>
              <a:tabLst>
                <a:tab pos="269875" algn="l"/>
                <a:tab pos="357188" algn="l"/>
              </a:tabLst>
              <a:defRPr/>
            </a:pPr>
            <a:r>
              <a:rPr lang="ru-RU" sz="2100" dirty="0">
                <a:latin typeface="Times New Roman" panose="02020603050405020304" pitchFamily="18" charset="0"/>
                <a:cs typeface="Times New Roman" panose="02020603050405020304" pitchFamily="18" charset="0"/>
              </a:rPr>
              <a:t>    </a:t>
            </a:r>
            <a:r>
              <a:rPr lang="ru-RU" sz="2100" dirty="0" smtClean="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унификацию основных форм международных расчетов;</a:t>
            </a:r>
          </a:p>
          <a:p>
            <a:pPr marL="3175" indent="14288" algn="just">
              <a:buFont typeface="Wingdings" panose="05000000000000000000" pitchFamily="2" charset="2"/>
              <a:buChar char="Ø"/>
              <a:tabLst>
                <a:tab pos="269875" algn="l"/>
                <a:tab pos="357188" algn="l"/>
              </a:tabLst>
              <a:defRPr/>
            </a:pPr>
            <a:r>
              <a:rPr lang="ru-RU" sz="2100" dirty="0">
                <a:latin typeface="Times New Roman" panose="02020603050405020304" pitchFamily="18" charset="0"/>
                <a:cs typeface="Times New Roman" panose="02020603050405020304" pitchFamily="18" charset="0"/>
              </a:rPr>
              <a:t>     </a:t>
            </a:r>
            <a:r>
              <a:rPr lang="ru-RU" sz="2100" dirty="0" smtClean="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режим мировых валютных рынков и рынков золота;</a:t>
            </a:r>
          </a:p>
          <a:p>
            <a:pPr marL="3175" indent="14288" algn="just">
              <a:buFont typeface="Wingdings" panose="05000000000000000000" pitchFamily="2" charset="2"/>
              <a:buChar char="Ø"/>
              <a:tabLst>
                <a:tab pos="269875" algn="l"/>
                <a:tab pos="357188" algn="l"/>
              </a:tabLst>
              <a:defRPr/>
            </a:pPr>
            <a:r>
              <a:rPr lang="ru-RU" sz="2100" dirty="0">
                <a:latin typeface="Times New Roman" panose="02020603050405020304" pitchFamily="18" charset="0"/>
                <a:cs typeface="Times New Roman" panose="02020603050405020304" pitchFamily="18" charset="0"/>
              </a:rPr>
              <a:t>     </a:t>
            </a:r>
            <a:r>
              <a:rPr lang="ru-RU" sz="2100" dirty="0" smtClean="0">
                <a:latin typeface="Times New Roman" panose="02020603050405020304" pitchFamily="18" charset="0"/>
                <a:cs typeface="Times New Roman" panose="02020603050405020304" pitchFamily="18" charset="0"/>
              </a:rPr>
              <a:t>систему </a:t>
            </a:r>
            <a:r>
              <a:rPr lang="ru-RU" sz="2100" dirty="0">
                <a:latin typeface="Times New Roman" panose="02020603050405020304" pitchFamily="18" charset="0"/>
                <a:cs typeface="Times New Roman" panose="02020603050405020304" pitchFamily="18" charset="0"/>
              </a:rPr>
              <a:t>международных организаций, осуществляющих межгосударственное валютное регулирование.</a:t>
            </a:r>
          </a:p>
          <a:p>
            <a:pPr marL="0" indent="449263" algn="just">
              <a:lnSpc>
                <a:spcPct val="80000"/>
              </a:lnSpc>
              <a:buFontTx/>
              <a:buNone/>
              <a:tabLst>
                <a:tab pos="715963" algn="l"/>
              </a:tabLst>
              <a:defRPr/>
            </a:pP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000" b="1" dirty="0" smtClean="0">
                <a:solidFill>
                  <a:schemeClr val="bg1"/>
                </a:solidFill>
              </a:rPr>
              <a:t>1</a:t>
            </a:r>
            <a:r>
              <a:rPr lang="ru-RU" sz="2000" b="1" dirty="0">
                <a:solidFill>
                  <a:schemeClr val="bg1"/>
                </a:solidFill>
              </a:rPr>
              <a:t>. ОБЩАЯ ХАРАКТЕРИСТИКА ВАЛЮТНОЙ СИСТЕМЫ</a:t>
            </a:r>
            <a:r>
              <a:rPr lang="ru-RU" sz="2000" dirty="0">
                <a:solidFill>
                  <a:schemeClr val="bg1"/>
                </a:solidFill>
              </a:rPr>
              <a:t>.</a:t>
            </a:r>
          </a:p>
          <a:p>
            <a:pPr marL="95250" indent="620713" algn="just">
              <a:buFontTx/>
              <a:buNone/>
              <a:tabLst>
                <a:tab pos="715963" algn="l"/>
              </a:tabLst>
              <a:defRPr/>
            </a:pPr>
            <a:endParaRPr lang="ru-RU" altLang="ru-RU" sz="1600" b="1" dirty="0" smtClean="0">
              <a:solidFill>
                <a:srgbClr val="3333FF"/>
              </a:solidFill>
            </a:endParaRPr>
          </a:p>
          <a:p>
            <a:pPr marL="0" indent="444500" algn="just">
              <a:buFontTx/>
              <a:buNone/>
              <a:defRPr/>
            </a:pPr>
            <a:r>
              <a:rPr lang="ru-RU" sz="2400" b="1" u="sng" dirty="0" smtClean="0">
                <a:solidFill>
                  <a:srgbClr val="C00000"/>
                </a:solidFill>
                <a:latin typeface="Times New Roman" panose="02020603050405020304" pitchFamily="18" charset="0"/>
                <a:cs typeface="Times New Roman" panose="02020603050405020304" pitchFamily="18" charset="0"/>
              </a:rPr>
              <a:t>Резервными </a:t>
            </a:r>
            <a:r>
              <a:rPr lang="ru-RU" sz="2400" b="1" u="sng" dirty="0">
                <a:solidFill>
                  <a:srgbClr val="C00000"/>
                </a:solidFill>
                <a:latin typeface="Times New Roman" panose="02020603050405020304" pitchFamily="18" charset="0"/>
                <a:cs typeface="Times New Roman" panose="02020603050405020304" pitchFamily="18" charset="0"/>
              </a:rPr>
              <a:t>называют валюты</a:t>
            </a:r>
            <a:r>
              <a:rPr lang="ru-RU" sz="2400" dirty="0">
                <a:latin typeface="Times New Roman" panose="02020603050405020304" pitchFamily="18" charset="0"/>
                <a:cs typeface="Times New Roman" panose="02020603050405020304" pitchFamily="18" charset="0"/>
              </a:rPr>
              <a:t>, которые выполняют функции международного платежного и резервного средства, служат базой определения валютного паритета и валютного курса других стран. </a:t>
            </a:r>
            <a:endParaRPr lang="ru-RU" sz="2400" dirty="0" smtClean="0">
              <a:latin typeface="Times New Roman" panose="02020603050405020304" pitchFamily="18" charset="0"/>
              <a:cs typeface="Times New Roman" panose="02020603050405020304" pitchFamily="18" charset="0"/>
            </a:endParaRPr>
          </a:p>
          <a:p>
            <a:pPr marL="0" indent="444500" algn="ctr">
              <a:buFontTx/>
              <a:buNone/>
              <a:defRPr/>
            </a:pPr>
            <a:r>
              <a:rPr lang="ru-RU" sz="2400" u="sng" dirty="0" smtClean="0">
                <a:latin typeface="Times New Roman" panose="02020603050405020304" pitchFamily="18" charset="0"/>
                <a:cs typeface="Times New Roman" panose="02020603050405020304" pitchFamily="18" charset="0"/>
              </a:rPr>
              <a:t>Предпосылки </a:t>
            </a:r>
            <a:r>
              <a:rPr lang="ru-RU" sz="2400" u="sng" dirty="0">
                <a:latin typeface="Times New Roman" panose="02020603050405020304" pitchFamily="18" charset="0"/>
                <a:cs typeface="Times New Roman" panose="02020603050405020304" pitchFamily="18" charset="0"/>
              </a:rPr>
              <a:t>приобретения валютой статуса резервной. </a:t>
            </a:r>
            <a:endParaRPr lang="ru-RU" sz="2400" u="sng" dirty="0" smtClean="0">
              <a:latin typeface="Times New Roman" panose="02020603050405020304" pitchFamily="18" charset="0"/>
              <a:cs typeface="Times New Roman" panose="02020603050405020304" pitchFamily="18" charset="0"/>
            </a:endParaRPr>
          </a:p>
          <a:p>
            <a:pPr marL="0" indent="444500" algn="just">
              <a:buFontTx/>
              <a:buNone/>
              <a:defRPr/>
            </a:pPr>
            <a:r>
              <a:rPr lang="ru-RU" sz="2400" dirty="0" smtClean="0">
                <a:latin typeface="Times New Roman" panose="02020603050405020304" pitchFamily="18" charset="0"/>
                <a:cs typeface="Times New Roman" panose="02020603050405020304" pitchFamily="18" charset="0"/>
              </a:rPr>
              <a:t>Во-1-х</a:t>
            </a:r>
            <a:r>
              <a:rPr lang="ru-RU" sz="2400" dirty="0">
                <a:latin typeface="Times New Roman" panose="02020603050405020304" pitchFamily="18" charset="0"/>
                <a:cs typeface="Times New Roman" panose="02020603050405020304" pitchFamily="18" charset="0"/>
              </a:rPr>
              <a:t>, страна должна занимать господствующие позиции в мировом производстве и экспорте товаров и капиталов. </a:t>
            </a:r>
            <a:endParaRPr lang="ru-RU" sz="2400" dirty="0" smtClean="0">
              <a:latin typeface="Times New Roman" panose="02020603050405020304" pitchFamily="18" charset="0"/>
              <a:cs typeface="Times New Roman" panose="02020603050405020304" pitchFamily="18" charset="0"/>
            </a:endParaRPr>
          </a:p>
          <a:p>
            <a:pPr marL="0" indent="444500" algn="just">
              <a:buFontTx/>
              <a:buNone/>
              <a:defRPr/>
            </a:pPr>
            <a:r>
              <a:rPr lang="ru-RU" sz="2400" dirty="0" smtClean="0">
                <a:latin typeface="Times New Roman" panose="02020603050405020304" pitchFamily="18" charset="0"/>
                <a:cs typeface="Times New Roman" panose="02020603050405020304" pitchFamily="18" charset="0"/>
              </a:rPr>
              <a:t>Во-2-х</a:t>
            </a:r>
            <a:r>
              <a:rPr lang="ru-RU" sz="2400" dirty="0">
                <a:latin typeface="Times New Roman" panose="02020603050405020304" pitchFamily="18" charset="0"/>
                <a:cs typeface="Times New Roman" panose="02020603050405020304" pitchFamily="18" charset="0"/>
              </a:rPr>
              <a:t>, у нее должна быть развитая сеть кредитно-банковских организаций и организованный рынок ссудных капиталов</a:t>
            </a:r>
            <a:r>
              <a:rPr lang="ru-RU" sz="2400" dirty="0" smtClean="0">
                <a:latin typeface="Times New Roman" panose="02020603050405020304" pitchFamily="18" charset="0"/>
                <a:cs typeface="Times New Roman" panose="02020603050405020304" pitchFamily="18" charset="0"/>
              </a:rPr>
              <a:t>.</a:t>
            </a:r>
          </a:p>
          <a:p>
            <a:pPr marL="0" indent="444500" algn="just">
              <a:buFontTx/>
              <a:buNone/>
              <a:defRPr/>
            </a:pP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В-3-х, ее валюта должна иметь режим свободной обратимости, что обеспечить спрос на нее других стран.</a:t>
            </a:r>
          </a:p>
          <a:p>
            <a:pPr marL="0" indent="449263" algn="just">
              <a:lnSpc>
                <a:spcPct val="80000"/>
              </a:lnSpc>
              <a:buFontTx/>
              <a:buNone/>
              <a:tabLst>
                <a:tab pos="715963" algn="l"/>
              </a:tabLst>
              <a:defRPr/>
            </a:pPr>
            <a:endParaRPr lang="ru-RU" sz="2400" b="1" u="sng" dirty="0" smtClean="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000" b="1" dirty="0" smtClean="0">
                <a:solidFill>
                  <a:schemeClr val="bg1"/>
                </a:solidFill>
              </a:rPr>
              <a:t>1</a:t>
            </a:r>
            <a:r>
              <a:rPr lang="ru-RU" sz="2000" b="1" dirty="0">
                <a:solidFill>
                  <a:schemeClr val="bg1"/>
                </a:solidFill>
              </a:rPr>
              <a:t>. ОБЩАЯ ХАРАКТЕРИСТИКА ВАЛЮТНОЙ СИСТЕМЫ</a:t>
            </a:r>
            <a:r>
              <a:rPr lang="ru-RU" sz="2000" dirty="0">
                <a:solidFill>
                  <a:schemeClr val="bg1"/>
                </a:solidFill>
              </a:rPr>
              <a:t>.</a:t>
            </a:r>
          </a:p>
          <a:p>
            <a:pPr marL="95250" indent="620713" algn="just">
              <a:buFontTx/>
              <a:buNone/>
              <a:tabLst>
                <a:tab pos="715963" algn="l"/>
              </a:tabLst>
              <a:defRPr/>
            </a:pPr>
            <a:endParaRPr lang="ru-RU" altLang="ru-RU" sz="1600" b="1" dirty="0" smtClean="0">
              <a:solidFill>
                <a:srgbClr val="3333FF"/>
              </a:solidFill>
            </a:endParaRPr>
          </a:p>
          <a:p>
            <a:pPr marL="0" indent="449263" algn="just">
              <a:lnSpc>
                <a:spcPct val="80000"/>
              </a:lnSpc>
              <a:buFontTx/>
              <a:buNone/>
              <a:tabLst>
                <a:tab pos="715963" algn="l"/>
              </a:tabLst>
              <a:defRPr/>
            </a:pPr>
            <a:r>
              <a:rPr lang="ru-RU"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u-RU"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449263" algn="just">
              <a:lnSpc>
                <a:spcPct val="80000"/>
              </a:lnSpc>
              <a:buFontTx/>
              <a:buNone/>
              <a:tabLst>
                <a:tab pos="715963" algn="l"/>
              </a:tabLst>
              <a:defRPr/>
            </a:pPr>
            <a:endParaRPr lang="ru-RU"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449263" algn="just">
              <a:lnSpc>
                <a:spcPct val="80000"/>
              </a:lnSpc>
              <a:buFontTx/>
              <a:buNone/>
              <a:tabLst>
                <a:tab pos="715963" algn="l"/>
              </a:tabLst>
              <a:defRPr/>
            </a:pPr>
            <a:r>
              <a:rPr lang="ru-RU"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Создание </a:t>
            </a:r>
            <a:r>
              <a:rPr lang="ru-RU"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региональных валютных систем </a:t>
            </a:r>
            <a:r>
              <a:rPr lang="ru-RU" dirty="0">
                <a:latin typeface="Times New Roman" panose="02020603050405020304" pitchFamily="18" charset="0"/>
                <a:cs typeface="Times New Roman" panose="02020603050405020304" pitchFamily="18" charset="0"/>
              </a:rPr>
              <a:t>- одна из граней процесса глобализации. Создание таких систем идет по территориальному признаку. Целью их создания является, как правило, усиление конкурентных позиций стран определенного региона на мировых рынках. Единственная развитая  региональная валютная система – европейская (ЕВС).</a:t>
            </a:r>
            <a:endParaRPr lang="ru-RU"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2</a:t>
            </a:r>
            <a:r>
              <a:rPr lang="ru-RU" sz="2400" b="1" dirty="0">
                <a:solidFill>
                  <a:schemeClr val="bg1"/>
                </a:solidFill>
                <a:latin typeface="Times New Roman" panose="02020603050405020304" pitchFamily="18" charset="0"/>
                <a:cs typeface="Times New Roman" panose="02020603050405020304" pitchFamily="18" charset="0"/>
              </a:rPr>
              <a:t>. ЭВОЛЮЦИЯ МИРОВОЙ ВАЛЮТНОЙ СИСТЕМЫ</a:t>
            </a:r>
            <a:r>
              <a:rPr lang="ru-RU" sz="2000" dirty="0"/>
              <a:t>.</a:t>
            </a:r>
          </a:p>
          <a:p>
            <a:pPr marL="95250" indent="620713" algn="just">
              <a:buFontTx/>
              <a:buNone/>
              <a:tabLst>
                <a:tab pos="715963" algn="l"/>
              </a:tabLst>
              <a:defRPr/>
            </a:pPr>
            <a:endParaRPr lang="ru-RU" altLang="ru-RU" sz="1600" b="1" dirty="0" smtClean="0">
              <a:solidFill>
                <a:srgbClr val="3333FF"/>
              </a:solidFill>
            </a:endParaRPr>
          </a:p>
          <a:p>
            <a:pPr marL="0" indent="449263" algn="ctr">
              <a:lnSpc>
                <a:spcPct val="80000"/>
              </a:lnSpc>
              <a:buFontTx/>
              <a:buNone/>
              <a:tabLst>
                <a:tab pos="715963" algn="l"/>
              </a:tabLst>
              <a:defRPr/>
            </a:pPr>
            <a:r>
              <a:rPr lang="ru-RU" sz="2800" u="sng" dirty="0">
                <a:latin typeface="Times New Roman" panose="02020603050405020304" pitchFamily="18" charset="0"/>
                <a:cs typeface="Times New Roman" panose="02020603050405020304" pitchFamily="18" charset="0"/>
              </a:rPr>
              <a:t>Периодические кризисы мировой валютной системы занимают относительно длительные промежутки времени</a:t>
            </a:r>
            <a:r>
              <a:rPr lang="ru-RU" sz="2800" u="sng" dirty="0" smtClean="0">
                <a:latin typeface="Times New Roman" panose="02020603050405020304" pitchFamily="18" charset="0"/>
                <a:cs typeface="Times New Roman" panose="02020603050405020304" pitchFamily="18" charset="0"/>
              </a:rPr>
              <a:t>:</a:t>
            </a:r>
          </a:p>
          <a:p>
            <a:pPr marL="0" indent="444500" algn="just">
              <a:lnSpc>
                <a:spcPct val="80000"/>
              </a:lnSpc>
              <a:buFont typeface="Wingdings" panose="05000000000000000000" pitchFamily="2" charset="2"/>
              <a:buChar char="Ø"/>
              <a:tabLst>
                <a:tab pos="715963" algn="l"/>
              </a:tabLst>
              <a:defRPr/>
            </a:pPr>
            <a:r>
              <a:rPr lang="ru-RU" sz="2800" dirty="0" smtClean="0">
                <a:latin typeface="Times New Roman" panose="02020603050405020304" pitchFamily="18" charset="0"/>
                <a:cs typeface="Times New Roman" panose="02020603050405020304" pitchFamily="18" charset="0"/>
              </a:rPr>
              <a:t>кризис </a:t>
            </a:r>
            <a:r>
              <a:rPr lang="ru-RU" sz="2800" dirty="0">
                <a:latin typeface="Times New Roman" panose="02020603050405020304" pitchFamily="18" charset="0"/>
                <a:cs typeface="Times New Roman" panose="02020603050405020304" pitchFamily="18" charset="0"/>
              </a:rPr>
              <a:t>золотомонетного стандарта продолжался около 10 лет (1913-1922 гг.), </a:t>
            </a:r>
            <a:endParaRPr lang="ru-RU" sz="2800" dirty="0" smtClean="0">
              <a:latin typeface="Times New Roman" panose="02020603050405020304" pitchFamily="18" charset="0"/>
              <a:cs typeface="Times New Roman" panose="02020603050405020304" pitchFamily="18" charset="0"/>
            </a:endParaRPr>
          </a:p>
          <a:p>
            <a:pPr marL="0" indent="444500" algn="just">
              <a:lnSpc>
                <a:spcPct val="80000"/>
              </a:lnSpc>
              <a:buFont typeface="Wingdings" panose="05000000000000000000" pitchFamily="2" charset="2"/>
              <a:buChar char="Ø"/>
              <a:tabLst>
                <a:tab pos="715963" algn="l"/>
              </a:tabLst>
              <a:defRPr/>
            </a:pPr>
            <a:r>
              <a:rPr lang="ru-RU" sz="2800" dirty="0" smtClean="0">
                <a:latin typeface="Times New Roman" panose="02020603050405020304" pitchFamily="18" charset="0"/>
                <a:cs typeface="Times New Roman" panose="02020603050405020304" pitchFamily="18" charset="0"/>
              </a:rPr>
              <a:t>Генуэзской </a:t>
            </a:r>
            <a:r>
              <a:rPr lang="ru-RU" sz="2800" dirty="0">
                <a:latin typeface="Times New Roman" panose="02020603050405020304" pitchFamily="18" charset="0"/>
                <a:cs typeface="Times New Roman" panose="02020603050405020304" pitchFamily="18" charset="0"/>
              </a:rPr>
              <a:t>валютной системы – 8 лет (1929-1936 гг</a:t>
            </a:r>
            <a:r>
              <a:rPr lang="ru-RU" sz="2800" dirty="0" smtClean="0">
                <a:latin typeface="Times New Roman" panose="02020603050405020304" pitchFamily="18" charset="0"/>
                <a:cs typeface="Times New Roman" panose="02020603050405020304" pitchFamily="18" charset="0"/>
              </a:rPr>
              <a:t>.),</a:t>
            </a:r>
          </a:p>
          <a:p>
            <a:pPr marL="0" indent="444500" algn="just">
              <a:lnSpc>
                <a:spcPct val="80000"/>
              </a:lnSpc>
              <a:buFont typeface="Wingdings" panose="05000000000000000000" pitchFamily="2" charset="2"/>
              <a:buChar char="Ø"/>
              <a:tabLst>
                <a:tab pos="715963" algn="l"/>
              </a:tabLst>
              <a:defRPr/>
            </a:pPr>
            <a:r>
              <a:rPr lang="ru-RU" sz="2800" dirty="0" err="1" smtClean="0">
                <a:latin typeface="Times New Roman" panose="02020603050405020304" pitchFamily="18" charset="0"/>
                <a:cs typeface="Times New Roman" panose="02020603050405020304" pitchFamily="18" charset="0"/>
              </a:rPr>
              <a:t>Бреттон-вудской</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-10 лет (1967-1976 гг.). </a:t>
            </a:r>
            <a:endParaRPr lang="ru-RU" sz="2800" dirty="0" smtClean="0">
              <a:latin typeface="Times New Roman" panose="02020603050405020304" pitchFamily="18" charset="0"/>
              <a:cs typeface="Times New Roman" panose="02020603050405020304" pitchFamily="18" charset="0"/>
            </a:endParaRPr>
          </a:p>
          <a:p>
            <a:pPr marL="0" indent="444500" algn="just">
              <a:lnSpc>
                <a:spcPct val="80000"/>
              </a:lnSpc>
              <a:buFont typeface="Wingdings" panose="05000000000000000000" pitchFamily="2" charset="2"/>
              <a:buChar char="Ø"/>
              <a:tabLst>
                <a:tab pos="715963" algn="l"/>
              </a:tabLst>
              <a:defRPr/>
            </a:pPr>
            <a:r>
              <a:rPr lang="ru-RU" sz="2800" dirty="0" smtClean="0">
                <a:latin typeface="Times New Roman" panose="02020603050405020304" pitchFamily="18" charset="0"/>
                <a:cs typeface="Times New Roman" panose="02020603050405020304" pitchFamily="18" charset="0"/>
              </a:rPr>
              <a:t>в </a:t>
            </a:r>
            <a:r>
              <a:rPr lang="ru-RU" sz="2800" dirty="0">
                <a:latin typeface="Times New Roman" panose="02020603050405020304" pitchFamily="18" charset="0"/>
                <a:cs typeface="Times New Roman" panose="02020603050405020304" pitchFamily="18" charset="0"/>
              </a:rPr>
              <a:t>настоящее время имеют место признаки кризиса Ямайской валютной системы, </a:t>
            </a:r>
            <a:r>
              <a:rPr lang="ru-RU" sz="2800" dirty="0" smtClean="0">
                <a:latin typeface="Times New Roman" panose="02020603050405020304" pitchFamily="18" charset="0"/>
                <a:cs typeface="Times New Roman" panose="02020603050405020304" pitchFamily="18" charset="0"/>
              </a:rPr>
              <a:t>природу которого </a:t>
            </a:r>
            <a:r>
              <a:rPr lang="ru-RU" sz="2800" dirty="0">
                <a:latin typeface="Times New Roman" panose="02020603050405020304" pitchFamily="18" charset="0"/>
                <a:cs typeface="Times New Roman" panose="02020603050405020304" pitchFamily="18" charset="0"/>
              </a:rPr>
              <a:t>связывают </a:t>
            </a:r>
            <a:r>
              <a:rPr lang="ru-RU" sz="2800" dirty="0" smtClean="0">
                <a:latin typeface="Times New Roman" panose="02020603050405020304" pitchFamily="18" charset="0"/>
                <a:cs typeface="Times New Roman" panose="02020603050405020304" pitchFamily="18" charset="0"/>
              </a:rPr>
              <a:t>с мировыми финансовыми кризисами </a:t>
            </a:r>
            <a:r>
              <a:rPr lang="ru-RU" sz="2800" dirty="0">
                <a:latin typeface="Times New Roman" panose="02020603050405020304" pitchFamily="18" charset="0"/>
                <a:cs typeface="Times New Roman" panose="02020603050405020304" pitchFamily="18" charset="0"/>
              </a:rPr>
              <a:t>1997-1999 гг</a:t>
            </a:r>
            <a:r>
              <a:rPr lang="ru-RU" sz="2800" dirty="0" smtClean="0">
                <a:latin typeface="Times New Roman" panose="02020603050405020304" pitchFamily="18" charset="0"/>
                <a:cs typeface="Times New Roman" panose="02020603050405020304" pitchFamily="18" charset="0"/>
              </a:rPr>
              <a:t>. и 2008 г., которые привели </a:t>
            </a:r>
            <a:r>
              <a:rPr lang="ru-RU" sz="2800" dirty="0">
                <a:latin typeface="Times New Roman" panose="02020603050405020304" pitchFamily="18" charset="0"/>
                <a:cs typeface="Times New Roman" panose="02020603050405020304" pitchFamily="18" charset="0"/>
              </a:rPr>
              <a:t>к разрушительным последствиям для ряда стран, </a:t>
            </a:r>
            <a:r>
              <a:rPr lang="ru-RU" sz="2800" dirty="0" smtClean="0">
                <a:latin typeface="Times New Roman" panose="02020603050405020304" pitchFamily="18" charset="0"/>
                <a:cs typeface="Times New Roman" panose="02020603050405020304" pitchFamily="18" charset="0"/>
              </a:rPr>
              <a:t>а также с </a:t>
            </a:r>
            <a:r>
              <a:rPr lang="ru-RU" sz="2800" dirty="0">
                <a:latin typeface="Times New Roman" panose="02020603050405020304" pitchFamily="18" charset="0"/>
                <a:cs typeface="Times New Roman" panose="02020603050405020304" pitchFamily="18" charset="0"/>
              </a:rPr>
              <a:t>переходом европейских стран к использованию единой валюты евро.</a:t>
            </a:r>
          </a:p>
          <a:p>
            <a:pPr marL="0" indent="449263" algn="just">
              <a:lnSpc>
                <a:spcPct val="80000"/>
              </a:lnSpc>
              <a:buFontTx/>
              <a:buNone/>
              <a:tabLst>
                <a:tab pos="715963" algn="l"/>
              </a:tabLst>
              <a:defRPr/>
            </a:pPr>
            <a:endParaRPr lang="ru-RU" sz="2800"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1"/>
          <p:cNvSpPr>
            <a:spLocks noGrp="1"/>
          </p:cNvSpPr>
          <p:nvPr>
            <p:ph idx="4294967295"/>
          </p:nvPr>
        </p:nvSpPr>
        <p:spPr>
          <a:xfrm>
            <a:off x="357188" y="0"/>
            <a:ext cx="8640762" cy="6742113"/>
          </a:xfrm>
        </p:spPr>
        <p:txBody>
          <a:bodyPr/>
          <a:lstStyle/>
          <a:p>
            <a:pPr marL="0" indent="0" algn="ctr">
              <a:buFontTx/>
              <a:buNone/>
              <a:defRPr/>
            </a:pPr>
            <a:endParaRPr lang="ru-RU" sz="2000" b="1" dirty="0" smtClean="0">
              <a:solidFill>
                <a:schemeClr val="bg1"/>
              </a:solidFill>
            </a:endParaRPr>
          </a:p>
          <a:p>
            <a:pPr marL="0" indent="0" algn="ctr">
              <a:buFontTx/>
              <a:buNone/>
              <a:defRPr/>
            </a:pPr>
            <a:r>
              <a:rPr lang="ru-RU" sz="2400" b="1" dirty="0" smtClean="0">
                <a:solidFill>
                  <a:schemeClr val="bg1"/>
                </a:solidFill>
                <a:latin typeface="Times New Roman" panose="02020603050405020304" pitchFamily="18" charset="0"/>
                <a:cs typeface="Times New Roman" panose="02020603050405020304" pitchFamily="18" charset="0"/>
              </a:rPr>
              <a:t>   2</a:t>
            </a:r>
            <a:r>
              <a:rPr lang="ru-RU" sz="2400" b="1" dirty="0">
                <a:solidFill>
                  <a:schemeClr val="bg1"/>
                </a:solidFill>
                <a:latin typeface="Times New Roman" panose="02020603050405020304" pitchFamily="18" charset="0"/>
                <a:cs typeface="Times New Roman" panose="02020603050405020304" pitchFamily="18" charset="0"/>
              </a:rPr>
              <a:t>. ЭВОЛЮЦИЯ МИРОВОЙ ВАЛЮТНОЙ СИСТЕМЫ</a:t>
            </a:r>
            <a:r>
              <a:rPr lang="ru-RU" sz="2000" dirty="0"/>
              <a:t>.</a:t>
            </a:r>
          </a:p>
          <a:p>
            <a:pPr marL="95250" indent="620713" algn="just">
              <a:buFontTx/>
              <a:buNone/>
              <a:tabLst>
                <a:tab pos="715963" algn="l"/>
              </a:tabLst>
              <a:defRPr/>
            </a:pPr>
            <a:endParaRPr lang="ru-RU" altLang="ru-RU" sz="1600" b="1" dirty="0" smtClean="0">
              <a:solidFill>
                <a:srgbClr val="3333FF"/>
              </a:solidFill>
            </a:endParaRPr>
          </a:p>
          <a:p>
            <a:pPr marL="0" indent="0" algn="ctr">
              <a:buFontTx/>
              <a:buNone/>
              <a:defRPr/>
            </a:pPr>
            <a:r>
              <a:rPr lang="ru-RU" sz="2400" dirty="0">
                <a:latin typeface="Times New Roman" panose="02020603050405020304" pitchFamily="18" charset="0"/>
                <a:cs typeface="Times New Roman" panose="02020603050405020304" pitchFamily="18" charset="0"/>
              </a:rPr>
              <a:t> </a:t>
            </a:r>
            <a:r>
              <a:rPr lang="ru-RU" sz="24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Функционирование валютных систем проходит в своем развитии несколько этапов:</a:t>
            </a:r>
          </a:p>
          <a:p>
            <a:pPr algn="just">
              <a:buFont typeface="Wingdings" panose="05000000000000000000" pitchFamily="2" charset="2"/>
              <a:buChar char="Ø"/>
              <a:defRPr/>
            </a:pPr>
            <a:r>
              <a:rPr lang="ru-RU" sz="2400" dirty="0" smtClean="0">
                <a:latin typeface="Times New Roman" panose="02020603050405020304" pitchFamily="18" charset="0"/>
                <a:cs typeface="Times New Roman" panose="02020603050405020304" pitchFamily="18" charset="0"/>
              </a:rPr>
              <a:t>формирование </a:t>
            </a:r>
            <a:r>
              <a:rPr lang="ru-RU" sz="2400" dirty="0">
                <a:latin typeface="Times New Roman" panose="02020603050405020304" pitchFamily="18" charset="0"/>
                <a:cs typeface="Times New Roman" panose="02020603050405020304" pitchFamily="18" charset="0"/>
              </a:rPr>
              <a:t>принципов и предпосылок становления новой валютной системы при сохранении основных элементов прежней системы;</a:t>
            </a:r>
          </a:p>
          <a:p>
            <a:pPr algn="just">
              <a:buFont typeface="Wingdings" panose="05000000000000000000" pitchFamily="2" charset="2"/>
              <a:buChar char="Ø"/>
              <a:defRPr/>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формирование </a:t>
            </a:r>
            <a:r>
              <a:rPr lang="ru-RU" sz="2400" dirty="0">
                <a:latin typeface="Times New Roman" panose="02020603050405020304" pitchFamily="18" charset="0"/>
                <a:cs typeface="Times New Roman" panose="02020603050405020304" pitchFamily="18" charset="0"/>
              </a:rPr>
              <a:t>структурного единства, новых финансовых институтов, активизация принципов новой системы;</a:t>
            </a:r>
          </a:p>
          <a:p>
            <a:pPr algn="just">
              <a:buFont typeface="Wingdings" panose="05000000000000000000" pitchFamily="2" charset="2"/>
              <a:buChar char="Ø"/>
              <a:defRPr/>
            </a:pP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образование полноценно функционирующей системы новых валютных отношений, относительная стабилизация валютных отношений. В этот период валютно-экономическое положение одних стран улучшается, других – ухудшается, назревает кризис старой валютной системы;</a:t>
            </a:r>
          </a:p>
          <a:p>
            <a:pPr algn="just">
              <a:buFont typeface="Wingdings" panose="05000000000000000000" pitchFamily="2" charset="2"/>
              <a:buChar char="Ø"/>
              <a:defRPr/>
            </a:pPr>
            <a:r>
              <a:rPr lang="ru-RU" sz="2400" dirty="0" smtClean="0">
                <a:latin typeface="Times New Roman" panose="02020603050405020304" pitchFamily="18" charset="0"/>
                <a:cs typeface="Times New Roman" panose="02020603050405020304" pitchFamily="18" charset="0"/>
              </a:rPr>
              <a:t>кризис </a:t>
            </a:r>
            <a:r>
              <a:rPr lang="ru-RU" sz="2400" dirty="0">
                <a:latin typeface="Times New Roman" panose="02020603050405020304" pitchFamily="18" charset="0"/>
                <a:cs typeface="Times New Roman" panose="02020603050405020304" pitchFamily="18" charset="0"/>
              </a:rPr>
              <a:t>валютной системы и поиск новых путей ее стабилизации.</a:t>
            </a:r>
            <a:endParaRPr lang="ru-RU" sz="2400" b="1" u="sng"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5182</TotalTime>
  <Words>3102</Words>
  <Application>Microsoft Office PowerPoint</Application>
  <PresentationFormat>Экран (4:3)</PresentationFormat>
  <Paragraphs>280</Paragraphs>
  <Slides>35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35</vt:i4>
      </vt:variant>
    </vt:vector>
  </HeadingPairs>
  <TitlesOfParts>
    <vt:vector size="39" baseType="lpstr">
      <vt:lpstr>Arial</vt:lpstr>
      <vt:lpstr>Times New Roman</vt:lpstr>
      <vt:lpstr>Wingdings</vt:lpstr>
      <vt:lpstr>Оформление по умолчанию</vt:lpstr>
      <vt:lpstr>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vector>
  </TitlesOfParts>
  <Company>SGAU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Dekanat_bux3</dc:creator>
  <cp:lastModifiedBy>Танюша</cp:lastModifiedBy>
  <cp:revision>420</cp:revision>
  <dcterms:created xsi:type="dcterms:W3CDTF">2008-05-27T07:10:39Z</dcterms:created>
  <dcterms:modified xsi:type="dcterms:W3CDTF">2015-09-14T19:21:01Z</dcterms:modified>
</cp:coreProperties>
</file>